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7" r:id="rId3"/>
    <p:sldId id="259" r:id="rId4"/>
    <p:sldId id="265" r:id="rId5"/>
    <p:sldId id="314" r:id="rId6"/>
    <p:sldId id="326" r:id="rId7"/>
    <p:sldId id="266" r:id="rId8"/>
    <p:sldId id="268" r:id="rId9"/>
    <p:sldId id="263" r:id="rId10"/>
    <p:sldId id="267" r:id="rId11"/>
    <p:sldId id="323" r:id="rId12"/>
    <p:sldId id="269" r:id="rId13"/>
    <p:sldId id="321" r:id="rId14"/>
    <p:sldId id="322" r:id="rId15"/>
    <p:sldId id="331" r:id="rId16"/>
    <p:sldId id="270" r:id="rId17"/>
    <p:sldId id="327" r:id="rId18"/>
    <p:sldId id="271" r:id="rId19"/>
    <p:sldId id="324" r:id="rId20"/>
    <p:sldId id="325" r:id="rId21"/>
    <p:sldId id="272" r:id="rId22"/>
    <p:sldId id="273" r:id="rId23"/>
    <p:sldId id="317" r:id="rId24"/>
    <p:sldId id="274" r:id="rId25"/>
    <p:sldId id="315" r:id="rId26"/>
    <p:sldId id="316" r:id="rId27"/>
    <p:sldId id="318" r:id="rId28"/>
    <p:sldId id="332" r:id="rId29"/>
    <p:sldId id="328" r:id="rId30"/>
    <p:sldId id="334" r:id="rId31"/>
    <p:sldId id="333" r:id="rId32"/>
    <p:sldId id="329" r:id="rId33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16" autoAdjust="0"/>
  </p:normalViewPr>
  <p:slideViewPr>
    <p:cSldViewPr snapToGrid="0">
      <p:cViewPr varScale="1">
        <p:scale>
          <a:sx n="94" d="100"/>
          <a:sy n="94" d="100"/>
        </p:scale>
        <p:origin x="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EEC45-513B-49D8-8754-17BCFA6906DC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2161E-2D08-4E42-BF65-6998898137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7E3DCE-9F5C-4614-9F27-0AB26519EBA5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41746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2161E-2D08-4E42-BF65-69988981373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0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44C4A-F558-4F55-AB06-8E64A1353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E3D92F-DE7F-471A-B1C1-05B0A23CF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D47A8-397B-437F-B800-1ABBCB6A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0196E-BABF-46B7-B0B4-479F7E62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22C0B3-2580-4C2D-9E66-B5E70AAC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2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ECA4F-8420-43EE-8E43-962BFC01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AE6580-D09F-4360-B583-B58896FD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F87503-17B7-47BC-B43E-3622C78E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D04D8-0F13-4F86-893E-90C9022C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1DE61-138D-49A8-BE21-8C2E8A5F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67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17DEA6-DC20-4C3A-BB1F-D624AFCDA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2D0364-E2F4-4B79-9F34-7EAE0B593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FE2D1-2E1F-4FE3-833B-BFF8BB6E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059E5-234F-4DFC-B30B-F4EBE55E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65B2C-CA84-4DC2-93A6-43C30081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1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1206500" y="3648076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Rectangle 1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1206500" y="3648076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690C09-510E-4F43-8282-9E2572D416A5}" type="datetimeFigureOut"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2019-07-14</a:t>
            </a:fld>
            <a:endParaRPr kumimoji="1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367" y="6354763"/>
            <a:ext cx="1625600" cy="366712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309BDF-81A5-4B47-8C1B-284B3BD78E79}" type="slidenum"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38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8"/>
          <p:cNvGrpSpPr>
            <a:grpSpLocks/>
          </p:cNvGrpSpPr>
          <p:nvPr userDrawn="1"/>
        </p:nvGrpSpPr>
        <p:grpSpPr bwMode="auto">
          <a:xfrm>
            <a:off x="8879418" y="6335713"/>
            <a:ext cx="2838449" cy="500062"/>
            <a:chOff x="6660232" y="6335486"/>
            <a:chExt cx="2127784" cy="500137"/>
          </a:xfrm>
        </p:grpSpPr>
        <p:pic>
          <p:nvPicPr>
            <p:cNvPr id="5" name="Picture 3" descr="D:\eseLabWeb\eselab-visio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60232" y="6434675"/>
              <a:ext cx="543608" cy="37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 userDrawn="1"/>
          </p:nvSpPr>
          <p:spPr>
            <a:xfrm>
              <a:off x="7231449" y="6335486"/>
              <a:ext cx="1556567" cy="5001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" pitchFamily="18" charset="0"/>
                  <a:ea typeface="굴림" pitchFamily="50" charset="-127"/>
                  <a:cs typeface="+mn-cs"/>
                </a:rPr>
                <a:t>ESE Lab</a:t>
              </a: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34" charset="0"/>
                  <a:ea typeface="굴림" pitchFamily="50" charset="-127"/>
                  <a:cs typeface="+mn-cs"/>
                </a:rPr>
                <a:t>http://eselab.hufs.ac.kr </a:t>
              </a:r>
              <a:endPara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7" name="Slide Number Placeholder 5"/>
          <p:cNvSpPr txBox="1">
            <a:spLocks noGrp="1"/>
          </p:cNvSpPr>
          <p:nvPr userDrawn="1"/>
        </p:nvSpPr>
        <p:spPr bwMode="auto">
          <a:xfrm>
            <a:off x="787400" y="6373814"/>
            <a:ext cx="2641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0972A4-A363-4785-81BA-8C8F84EC7093}" type="slidenum">
              <a:rPr kumimoji="1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ko-KR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96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EB20C-12D9-4D32-B1E8-B97D34C7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2A492-80D0-4BDD-BD80-DD50B472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CC1C1-9722-4AB3-BE31-EE40378B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EEA99-1FD0-45E1-ADB9-9BD1841B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49BBA-EF23-4E6D-8E63-E4075946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7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D6D78-C9B9-4D40-B0F6-B0AD3041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5CEDF-6948-47CB-9887-0A0488309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323D8-D387-4166-9F7D-D0409363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F9FCC-1B70-4940-A677-7DD1F24E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28E34-91A5-4BBE-9918-4D55C378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6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A475-53CE-4128-85C3-B3C47B7E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4B8E7-7FD0-4FEB-A010-F1A64381C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4B3E83-0252-4BA5-9856-E44508EF5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2BFCF-3A2F-4684-B190-7011C5C7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FC49B3-E87E-4938-A5F2-54F4800D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0054F5-85B0-4751-A326-991974E4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989D-E239-4088-9D5A-0A6C6BDD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2C70-02E7-4A4B-9425-8E9257538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58D24-6C03-4585-8611-41878698C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9A40EB-F739-45A8-9F0B-0B8F7EB67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274CC8-7BC5-4B6E-A61A-D2528D9AA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D63B28-FD74-4386-97B3-E324BFC5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0FB2AF-B18E-4766-9735-0F43AF45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E44436-BC37-434B-A971-393128E6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5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A9FBF-3AA9-49BB-9D96-08632C1C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6F37AF-CFEF-4FF1-BFCD-F5485C66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D9E25-E9D9-4F97-B432-9BBAE83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9B7E55-5017-43D9-9A19-CE58E297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7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6C63DA-0C04-4C3A-AD4A-0FE7D6EC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FB7495-534B-451B-8B17-1DA883F1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6E0F9-2599-4CD6-8A57-F2DB063B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32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8C456-EF9E-4612-A1BE-379C0AB3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8E1CF-43B4-4CB3-B074-C3DBE0CDF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D079F3-106A-4EA6-B71E-3D8F47DB5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3452E6-6367-4601-88C9-31FBE37D5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90FA9-B4D0-4831-B08D-88C247D2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5AF3F5-FD62-4F91-8126-4CF44F6A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5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A0C02-064E-4E99-8186-8C81BA67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35DA0-4561-4AE1-914B-C8ACD4AEA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F537D-16A3-4365-92A8-8D85C248C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F9DE-34B6-4C28-B897-D94E3C16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A17C5-E39E-44AB-8955-8B4AD11C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2E78C-095F-427C-94B8-FAB9CB8E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8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9AC528-FE7A-49CC-AD22-3A5D1EE4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723823-755A-4792-B6DB-ED07D7F4A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3AFA6-2B51-44DB-9503-D11D30402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01B7E-4F87-4D94-9312-915BCE9C97E3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730E7-CE65-4A99-B686-1FFD9EECC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9D1E4-BB05-49B5-8EB6-608A1F01F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FCC24-E00F-4DAD-B30A-38FEDF0B1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22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5033" y="6356351"/>
            <a:ext cx="46736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29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  <p:sp>
        <p:nvSpPr>
          <p:cNvPr id="1030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7033" y="6356351"/>
            <a:ext cx="2641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F2895848-77A2-4DEF-B23F-8AE3F2F968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454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맑은 고딕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edium.com/@jonathan_hui/object-detection-speed-and-accuracy-comparison-faster-r-cnn-r-fcn-ssd-and-yolo-5425656ae359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hyperlink" Target="https://medium.com/@ageitgey/machine-learning-is-fun-part-4-modern-face-recognition-with-deep-learning-c3cffc121d78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girshick/py-faster-rcnn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mQtkOHeq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70592" y="1647626"/>
            <a:ext cx="7200900" cy="1512887"/>
          </a:xfrm>
        </p:spPr>
        <p:txBody>
          <a:bodyPr/>
          <a:lstStyle/>
          <a:p>
            <a:pPr eaLnBrk="1" hangingPunct="1"/>
            <a:r>
              <a:rPr lang="ko-KR" altLang="en-US" dirty="0" err="1"/>
              <a:t>엣지</a:t>
            </a:r>
            <a:r>
              <a:rPr lang="ko-KR" altLang="en-US" dirty="0"/>
              <a:t> 컴퓨팅을 활용한 무인 마켓</a:t>
            </a:r>
            <a:endParaRPr lang="en-AU" altLang="ko-KR" dirty="0"/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35275" y="3717032"/>
            <a:ext cx="6832600" cy="785812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ko-KR" sz="2400" dirty="0"/>
              <a:t>2019/06/25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ko-KR" altLang="en-US" sz="2400" dirty="0"/>
              <a:t>박지훈</a:t>
            </a:r>
            <a:r>
              <a:rPr lang="en-US" altLang="ko-KR" sz="2400" dirty="0"/>
              <a:t>, </a:t>
            </a:r>
            <a:r>
              <a:rPr lang="ko-KR" altLang="en-US" sz="2400" dirty="0"/>
              <a:t>류형오</a:t>
            </a:r>
            <a:r>
              <a:rPr lang="en-US" altLang="ko-KR" sz="2400" dirty="0"/>
              <a:t>, </a:t>
            </a:r>
            <a:r>
              <a:rPr lang="ko-KR" altLang="en-US" sz="2400" dirty="0"/>
              <a:t>유정훈</a:t>
            </a:r>
            <a:endParaRPr lang="en-US" altLang="ko-KR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835275" y="5059363"/>
            <a:ext cx="6832600" cy="785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Bookman Old Style"/>
                <a:ea typeface="돋움" panose="020B0600000101010101" pitchFamily="50" charset="-127"/>
                <a:cs typeface="+mn-cs"/>
              </a:rPr>
              <a:t>Dept. of Information Communications Engineering</a:t>
            </a: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Bookman Old Style"/>
                <a:ea typeface="돋움" panose="020B0600000101010101" pitchFamily="50" charset="-127"/>
                <a:cs typeface="+mn-cs"/>
              </a:rPr>
              <a:t>Hankuk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Bookman Old Style"/>
                <a:ea typeface="돋움" panose="020B0600000101010101" pitchFamily="50" charset="-127"/>
                <a:cs typeface="+mn-cs"/>
              </a:rPr>
              <a:t> University of Foreign Studies</a:t>
            </a: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Bookman Old Style"/>
              <a:ea typeface="돋움" panose="020B0600000101010101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Bookman Old Style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563957" y="317648"/>
            <a:ext cx="26917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1pPr>
            <a:lvl2pPr marL="742950" indent="-285750" algn="l" eaLnBrk="0" hangingPunct="0">
              <a:spcBef>
                <a:spcPts val="500"/>
              </a:spcBef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>
                <a:solidFill>
                  <a:schemeClr val="tx2"/>
                </a:solidFill>
                <a:latin typeface="Gill Sans MT" pitchFamily="34" charset="0"/>
                <a:ea typeface="맑은 고딕" pitchFamily="50" charset="-127"/>
              </a:defRPr>
            </a:lvl2pPr>
            <a:lvl3pPr marL="1143000" indent="-228600" algn="l" eaLnBrk="0" hangingPunct="0">
              <a:spcBef>
                <a:spcPts val="500"/>
              </a:spcBef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3pPr>
            <a:lvl4pPr marL="1600200" indent="-228600" algn="l" eaLnBrk="0" hangingPunct="0">
              <a:spcBef>
                <a:spcPts val="400"/>
              </a:spcBef>
              <a:buClr>
                <a:srgbClr val="8BA2B4"/>
              </a:buClr>
              <a:buSzPct val="70000"/>
              <a:buFont typeface="Wingdings" pitchFamily="2" charset="2"/>
              <a:buChar char=""/>
              <a:defRPr sz="20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>
                <a:solidFill>
                  <a:schemeClr val="tx1"/>
                </a:solidFill>
                <a:latin typeface="Gill Sans MT" pitchFamily="34" charset="0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  <a:cs typeface="+mn-cs"/>
              </a:rPr>
              <a:t>Edge Computing Seminar</a:t>
            </a:r>
          </a:p>
        </p:txBody>
      </p:sp>
    </p:spTree>
    <p:extLst>
      <p:ext uri="{BB962C8B-B14F-4D97-AF65-F5344CB8AC3E}">
        <p14:creationId xmlns:p14="http://schemas.microsoft.com/office/powerpoint/2010/main" val="1691075301"/>
      </p:ext>
    </p:extLst>
  </p:cSld>
  <p:clrMapOvr>
    <a:masterClrMapping/>
  </p:clrMapOvr>
  <p:transition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6E925-45CE-4FAF-BEA8-8B17477E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/>
              <a:t>Computer Vision - Model Comparison and Analysis (1) [FRCNN15]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3EC65-3135-4636-9C87-62C75E5CCA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1123719" cy="4937760"/>
          </a:xfrm>
        </p:spPr>
        <p:txBody>
          <a:bodyPr/>
          <a:lstStyle/>
          <a:p>
            <a:r>
              <a:rPr lang="en-US" altLang="ko-KR" sz="1800" dirty="0"/>
              <a:t>Faster R-CNN</a:t>
            </a:r>
            <a:r>
              <a:rPr lang="ko-KR" altLang="ko-KR" sz="1800" dirty="0"/>
              <a:t>은 </a:t>
            </a:r>
            <a:r>
              <a:rPr lang="en-US" altLang="ko-KR" sz="1800" dirty="0"/>
              <a:t>Convolution layer</a:t>
            </a:r>
            <a:r>
              <a:rPr lang="ko-KR" altLang="ko-KR" sz="1800" dirty="0"/>
              <a:t>를 통해</a:t>
            </a:r>
            <a:r>
              <a:rPr lang="ko-KR" altLang="en-US" sz="1800" dirty="0"/>
              <a:t> </a:t>
            </a:r>
            <a:r>
              <a:rPr lang="en-US" altLang="ko-KR" sz="1800" dirty="0"/>
              <a:t>Feature map </a:t>
            </a:r>
            <a:r>
              <a:rPr lang="ko-KR" altLang="en-US" sz="1800" dirty="0"/>
              <a:t>추출</a:t>
            </a:r>
            <a:r>
              <a:rPr lang="en-US" altLang="ko-KR" sz="1800" dirty="0"/>
              <a:t>,  Region Proposal Network</a:t>
            </a:r>
            <a:r>
              <a:rPr lang="ko-KR" altLang="ko-KR" sz="1800" dirty="0"/>
              <a:t>를 진행하여 최종적으로 객체를 검</a:t>
            </a:r>
            <a:r>
              <a:rPr lang="ko-KR" altLang="en-US" sz="1800" dirty="0"/>
              <a:t>출</a:t>
            </a:r>
            <a:endParaRPr lang="en-US" altLang="ko-KR" sz="1800" dirty="0"/>
          </a:p>
          <a:p>
            <a:r>
              <a:rPr lang="en-US" altLang="ko-KR" sz="1800" dirty="0"/>
              <a:t>RFCN</a:t>
            </a:r>
            <a:r>
              <a:rPr lang="ko-KR" altLang="en-US" sz="1800" dirty="0"/>
              <a:t>은 </a:t>
            </a:r>
            <a:r>
              <a:rPr lang="en-US" altLang="ko-KR" sz="1800" dirty="0" err="1"/>
              <a:t>Convoultion</a:t>
            </a:r>
            <a:r>
              <a:rPr lang="en-US" altLang="ko-KR" sz="1800" dirty="0"/>
              <a:t> layer</a:t>
            </a:r>
            <a:r>
              <a:rPr lang="ko-KR" altLang="en-US" sz="1800" dirty="0"/>
              <a:t>에서 </a:t>
            </a:r>
            <a:r>
              <a:rPr lang="en-US" altLang="ko-KR" sz="1800" dirty="0"/>
              <a:t>RPN</a:t>
            </a:r>
            <a:r>
              <a:rPr lang="ko-KR" altLang="en-US" sz="1800" dirty="0"/>
              <a:t>과 </a:t>
            </a:r>
            <a:r>
              <a:rPr lang="en-US" altLang="ko-KR" sz="1800" dirty="0"/>
              <a:t>ROI (</a:t>
            </a:r>
            <a:r>
              <a:rPr lang="ko-KR" altLang="en-US" sz="1800" dirty="0"/>
              <a:t>관심 영역</a:t>
            </a:r>
            <a:r>
              <a:rPr lang="en-US" altLang="ko-KR" sz="1800" dirty="0"/>
              <a:t>)</a:t>
            </a:r>
            <a:r>
              <a:rPr lang="ko-KR" altLang="en-US" sz="1800" dirty="0"/>
              <a:t>을 통해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 추출</a:t>
            </a:r>
            <a:r>
              <a:rPr lang="en-US" altLang="ko-KR" sz="1800" dirty="0"/>
              <a:t>,</a:t>
            </a:r>
            <a:r>
              <a:rPr lang="ko-KR" altLang="en-US" sz="1800" dirty="0"/>
              <a:t>  특징들을 바탕으로 </a:t>
            </a:r>
            <a:r>
              <a:rPr lang="en-US" altLang="ko-KR" sz="1800" dirty="0"/>
              <a:t>Score Maps</a:t>
            </a:r>
            <a:r>
              <a:rPr lang="ko-KR" altLang="en-US" sz="1800" dirty="0"/>
              <a:t>를 생성하여 최종적으로 객체를 검출</a:t>
            </a:r>
            <a:endParaRPr lang="en-US" altLang="ko-KR" sz="1800" dirty="0"/>
          </a:p>
          <a:p>
            <a:r>
              <a:rPr lang="en-US" altLang="ko-KR" sz="1800" dirty="0"/>
              <a:t>Single Shot </a:t>
            </a:r>
            <a:r>
              <a:rPr lang="en-US" altLang="ko-KR" sz="1800" dirty="0" err="1"/>
              <a:t>Multibox</a:t>
            </a:r>
            <a:r>
              <a:rPr lang="en-US" altLang="ko-KR" sz="1800" dirty="0"/>
              <a:t> Detector</a:t>
            </a:r>
            <a:r>
              <a:rPr lang="ko-KR" altLang="en-US" sz="1800" dirty="0"/>
              <a:t>은 </a:t>
            </a:r>
            <a:r>
              <a:rPr lang="en-US" altLang="ko-KR" sz="1800" dirty="0"/>
              <a:t>Convolution layer</a:t>
            </a:r>
            <a:r>
              <a:rPr lang="ko-KR" altLang="ko-KR" sz="1800" dirty="0"/>
              <a:t>를 거쳐 각 층에서 나온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추출</a:t>
            </a:r>
            <a:r>
              <a:rPr lang="en-US" altLang="ko-KR" sz="1800" dirty="0"/>
              <a:t>, </a:t>
            </a:r>
            <a:r>
              <a:rPr lang="ko-KR" altLang="ko-KR" sz="1800" dirty="0"/>
              <a:t>여러 개의 </a:t>
            </a:r>
            <a:r>
              <a:rPr lang="en-US" altLang="ko-KR" sz="1800" dirty="0"/>
              <a:t>Feature map</a:t>
            </a:r>
            <a:r>
              <a:rPr lang="ko-KR" altLang="ko-KR" sz="1800" dirty="0"/>
              <a:t>에서 다양한 크기와 모양의 객체를 검출</a:t>
            </a:r>
            <a:endParaRPr lang="en-US" altLang="ko-KR" sz="1800" dirty="0"/>
          </a:p>
          <a:p>
            <a:endParaRPr lang="ko-KR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57C5B-A97F-44B9-BA66-88709CB5F550}"/>
              </a:ext>
            </a:extLst>
          </p:cNvPr>
          <p:cNvSpPr txBox="1"/>
          <p:nvPr/>
        </p:nvSpPr>
        <p:spPr>
          <a:xfrm>
            <a:off x="3513457" y="5597746"/>
            <a:ext cx="806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(a)Faster R-CNN                       (b) RFCN                       	            (c)Single Shot </a:t>
            </a:r>
            <a:r>
              <a:rPr lang="en-US" altLang="ko-KR" sz="1400" dirty="0" err="1"/>
              <a:t>Multibox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DA4FE-8518-41C6-856D-91ECF3A8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55" y="3157650"/>
            <a:ext cx="4106543" cy="2481036"/>
          </a:xfrm>
          <a:prstGeom prst="rect">
            <a:avLst/>
          </a:prstGeom>
        </p:spPr>
      </p:pic>
      <p:pic>
        <p:nvPicPr>
          <p:cNvPr id="1026" name="Picture 2" descr="single shot multibox with mobilenetì ëí ì´ë¯¸ì§ ê²ìê²°ê³¼">
            <a:extLst>
              <a:ext uri="{FF2B5EF4-FFF2-40B4-BE49-F238E27FC236}">
                <a16:creationId xmlns:a16="http://schemas.microsoft.com/office/drawing/2014/main" id="{01DBB6D2-F6CD-49E2-8C6C-0C4B593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494" y="4030349"/>
            <a:ext cx="39338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7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26C8D-7F96-4004-8CA0-C2BA895B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Comparison and Analysis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91873-F6D8-469B-A59F-445B68AAC62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Detecting :  </a:t>
            </a:r>
            <a:r>
              <a:rPr lang="ko-KR" altLang="en-US" sz="1800" dirty="0"/>
              <a:t>여러가지 물체에 대한 </a:t>
            </a:r>
            <a:r>
              <a:rPr lang="en-US" altLang="ko-KR" sz="1800" dirty="0"/>
              <a:t>Classification + </a:t>
            </a:r>
            <a:r>
              <a:rPr lang="ko-KR" altLang="en-US" sz="1800" dirty="0"/>
              <a:t>물체의 위치정보를 파악하는 </a:t>
            </a:r>
            <a:r>
              <a:rPr lang="en-US" altLang="ko-KR" sz="1800" dirty="0"/>
              <a:t>Localization </a:t>
            </a:r>
            <a:r>
              <a:rPr lang="ko-KR" altLang="en-US" sz="1800" dirty="0"/>
              <a:t>탐지</a:t>
            </a:r>
            <a:endParaRPr lang="en-US" altLang="ko-KR" sz="1800" dirty="0"/>
          </a:p>
          <a:p>
            <a:r>
              <a:rPr lang="en-US" altLang="ko-KR" sz="1800" dirty="0"/>
              <a:t>Mapping :  </a:t>
            </a:r>
            <a:r>
              <a:rPr lang="ko-KR" altLang="en-US" sz="1800" dirty="0"/>
              <a:t>해당 객체의 값과 학습된 모델의 값과 일치 되는 확률</a:t>
            </a:r>
            <a:endParaRPr lang="en-US" altLang="ko-KR" sz="1800" dirty="0"/>
          </a:p>
          <a:p>
            <a:r>
              <a:rPr lang="en-US" altLang="ko-KR" sz="1800" dirty="0"/>
              <a:t>Fps : </a:t>
            </a:r>
            <a:r>
              <a:rPr lang="ko-KR" altLang="en-US" sz="1800" dirty="0"/>
              <a:t> 영상에서 매 초당 보여지는 이미지 장면의 수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graphicFrame>
        <p:nvGraphicFramePr>
          <p:cNvPr id="4" name="내용 개체 틀 9">
            <a:extLst>
              <a:ext uri="{FF2B5EF4-FFF2-40B4-BE49-F238E27FC236}">
                <a16:creationId xmlns:a16="http://schemas.microsoft.com/office/drawing/2014/main" id="{546C8A5F-1000-4E10-BCF7-1E12B356610E}"/>
              </a:ext>
            </a:extLst>
          </p:cNvPr>
          <p:cNvGraphicFramePr>
            <a:graphicFrameLocks/>
          </p:cNvGraphicFramePr>
          <p:nvPr/>
        </p:nvGraphicFramePr>
        <p:xfrm>
          <a:off x="6316279" y="1501092"/>
          <a:ext cx="5266122" cy="1978862"/>
        </p:xfrm>
        <a:graphic>
          <a:graphicData uri="http://schemas.openxmlformats.org/drawingml/2006/table">
            <a:tbl>
              <a:tblPr firstRow="1" firstCol="1" bandRow="1"/>
              <a:tblGrid>
                <a:gridCol w="1808640">
                  <a:extLst>
                    <a:ext uri="{9D8B030D-6E8A-4147-A177-3AD203B41FA5}">
                      <a16:colId xmlns:a16="http://schemas.microsoft.com/office/drawing/2014/main" val="4158310008"/>
                    </a:ext>
                  </a:extLst>
                </a:gridCol>
                <a:gridCol w="528643">
                  <a:extLst>
                    <a:ext uri="{9D8B030D-6E8A-4147-A177-3AD203B41FA5}">
                      <a16:colId xmlns:a16="http://schemas.microsoft.com/office/drawing/2014/main" val="3570754528"/>
                    </a:ext>
                  </a:extLst>
                </a:gridCol>
                <a:gridCol w="641533">
                  <a:extLst>
                    <a:ext uri="{9D8B030D-6E8A-4147-A177-3AD203B41FA5}">
                      <a16:colId xmlns:a16="http://schemas.microsoft.com/office/drawing/2014/main" val="3796040808"/>
                    </a:ext>
                  </a:extLst>
                </a:gridCol>
                <a:gridCol w="890493">
                  <a:extLst>
                    <a:ext uri="{9D8B030D-6E8A-4147-A177-3AD203B41FA5}">
                      <a16:colId xmlns:a16="http://schemas.microsoft.com/office/drawing/2014/main" val="1382730179"/>
                    </a:ext>
                  </a:extLst>
                </a:gridCol>
                <a:gridCol w="1396813">
                  <a:extLst>
                    <a:ext uri="{9D8B030D-6E8A-4147-A177-3AD203B41FA5}">
                      <a16:colId xmlns:a16="http://schemas.microsoft.com/office/drawing/2014/main" val="809740553"/>
                    </a:ext>
                  </a:extLst>
                </a:gridCol>
              </a:tblGrid>
              <a:tr h="623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Model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Map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Fps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Batch size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Input resolution</a:t>
                      </a:r>
                      <a:endParaRPr lang="ko-KR" sz="10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60091"/>
                  </a:ext>
                </a:extLst>
              </a:tr>
              <a:tr h="5195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Faster R-</a:t>
                      </a:r>
                      <a:r>
                        <a:rPr lang="en-US" sz="10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CNN_inception</a:t>
                      </a: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v2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73.2%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3.79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1280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× 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21043"/>
                  </a:ext>
                </a:extLst>
              </a:tr>
              <a:tr h="4179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RFCN_Resnet101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76.6%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4.93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1280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×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720 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501563"/>
                  </a:ext>
                </a:extLst>
              </a:tr>
              <a:tr h="4179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SSD_Mobilenet</a:t>
                      </a:r>
                      <a:r>
                        <a:rPr lang="en-US" sz="10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v1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75.1%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15.55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1280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× 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012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5EA064-F317-4114-BE88-77CC03670B94}"/>
              </a:ext>
            </a:extLst>
          </p:cNvPr>
          <p:cNvSpPr txBox="1"/>
          <p:nvPr/>
        </p:nvSpPr>
        <p:spPr>
          <a:xfrm>
            <a:off x="7234522" y="3688080"/>
            <a:ext cx="508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Faster R-CNN, RFCN, SSD</a:t>
            </a:r>
            <a:r>
              <a:rPr lang="ko-KR" altLang="ko-KR" sz="1200" b="1" dirty="0"/>
              <a:t>의 성능 비교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B6AD9-256E-46D8-9BFF-793C40EA56CC}"/>
              </a:ext>
            </a:extLst>
          </p:cNvPr>
          <p:cNvSpPr txBox="1"/>
          <p:nvPr/>
        </p:nvSpPr>
        <p:spPr>
          <a:xfrm>
            <a:off x="4449244" y="4089384"/>
            <a:ext cx="786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linkClick r:id="rId2"/>
              </a:rPr>
              <a:t>출처 </a:t>
            </a:r>
            <a:r>
              <a:rPr lang="en-US" altLang="ko-KR" sz="2000" dirty="0">
                <a:hlinkClick r:id="rId2"/>
              </a:rPr>
              <a:t>:  https://medium.com/@jonathan_hui/object-detection-speed-and-accuracy-comparison-faster-r-cnn-r-fcn-ssd-and-yolo-5425656ae359</a:t>
            </a:r>
            <a:endParaRPr lang="ko-KR" altLang="en-US" sz="2000" dirty="0"/>
          </a:p>
        </p:txBody>
      </p:sp>
      <p:pic>
        <p:nvPicPr>
          <p:cNvPr id="3074" name="Picture 2" descr="https://cdn-images-1.medium.com/max/900/1*ps9ogY9s6QGxcc_JJlzAag.png">
            <a:extLst>
              <a:ext uri="{FF2B5EF4-FFF2-40B4-BE49-F238E27FC236}">
                <a16:creationId xmlns:a16="http://schemas.microsoft.com/office/drawing/2014/main" id="{43139D20-2D2A-4066-A0F1-53B3E373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0" y="1366384"/>
            <a:ext cx="5625198" cy="25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1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14063-0206-4E9C-BC09-3964B583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Comparison and Analysis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2E65E-7D73-4C3D-8A2C-B272537CF7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	Faster RCNN		      RFCN  			          SSD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3041FB-3469-4A87-BD2A-8D085A16E832}"/>
              </a:ext>
            </a:extLst>
          </p:cNvPr>
          <p:cNvGrpSpPr/>
          <p:nvPr/>
        </p:nvGrpSpPr>
        <p:grpSpPr>
          <a:xfrm>
            <a:off x="453788" y="1770619"/>
            <a:ext cx="3570339" cy="4550630"/>
            <a:chOff x="609599" y="1777428"/>
            <a:chExt cx="3570339" cy="4550630"/>
          </a:xfrm>
        </p:grpSpPr>
        <p:pic>
          <p:nvPicPr>
            <p:cNvPr id="5" name="내용 개체 틀 3">
              <a:extLst>
                <a:ext uri="{FF2B5EF4-FFF2-40B4-BE49-F238E27FC236}">
                  <a16:creationId xmlns:a16="http://schemas.microsoft.com/office/drawing/2014/main" id="{BA1615B7-A1CC-42D9-9DE2-8DF42CC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09601" y="1777428"/>
              <a:ext cx="1641755" cy="1378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C12D82-E356-4478-B2F9-ECCF7540B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8182" y="1777428"/>
              <a:ext cx="1641756" cy="13785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CF0834F-8929-4819-8F54-7CC95F23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" y="3429000"/>
              <a:ext cx="1641755" cy="137541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E796970-25AA-4153-87F7-3516E56F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8182" y="3429000"/>
              <a:ext cx="1641755" cy="13785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342ABA-CA26-43BA-B78E-10F5F417E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" y="4949541"/>
              <a:ext cx="1641755" cy="1378517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7F9B7E-6BD2-43EC-B684-96D305383439}"/>
              </a:ext>
            </a:extLst>
          </p:cNvPr>
          <p:cNvCxnSpPr>
            <a:cxnSpLocks/>
          </p:cNvCxnSpPr>
          <p:nvPr/>
        </p:nvCxnSpPr>
        <p:spPr>
          <a:xfrm>
            <a:off x="4210819" y="1143000"/>
            <a:ext cx="0" cy="518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E880D2-A5ED-485A-A86C-C05AAEF24EC8}"/>
              </a:ext>
            </a:extLst>
          </p:cNvPr>
          <p:cNvGrpSpPr/>
          <p:nvPr/>
        </p:nvGrpSpPr>
        <p:grpSpPr>
          <a:xfrm>
            <a:off x="4437035" y="1770619"/>
            <a:ext cx="3570336" cy="4543821"/>
            <a:chOff x="4666322" y="1777428"/>
            <a:chExt cx="3570336" cy="4543821"/>
          </a:xfrm>
        </p:grpSpPr>
        <p:pic>
          <p:nvPicPr>
            <p:cNvPr id="12" name="내용 개체 틀 3">
              <a:extLst>
                <a:ext uri="{FF2B5EF4-FFF2-40B4-BE49-F238E27FC236}">
                  <a16:creationId xmlns:a16="http://schemas.microsoft.com/office/drawing/2014/main" id="{AFB439E6-7A77-4DC5-80C8-A47D7241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4666322" y="1777428"/>
              <a:ext cx="1641755" cy="1378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7BB55C-4D44-460D-A059-ACDFF4771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4903" y="1777428"/>
              <a:ext cx="1641755" cy="137851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8C8AD2-1A87-4A43-863C-244CBBEF0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6323" y="3429001"/>
              <a:ext cx="1641754" cy="137541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0A8292-063B-42AB-822D-14B1AE849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94903" y="3425896"/>
              <a:ext cx="1641752" cy="137851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767783-698E-4E37-8CC1-227ECCCA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66323" y="4945835"/>
              <a:ext cx="1641754" cy="1375414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2AE317-A3E6-4ED0-9D78-1CF8FB5EC179}"/>
              </a:ext>
            </a:extLst>
          </p:cNvPr>
          <p:cNvCxnSpPr>
            <a:cxnSpLocks/>
          </p:cNvCxnSpPr>
          <p:nvPr/>
        </p:nvCxnSpPr>
        <p:spPr>
          <a:xfrm>
            <a:off x="8248291" y="1143000"/>
            <a:ext cx="0" cy="518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BBE550-F9F8-4887-B4C4-4F7E5B9B0157}"/>
              </a:ext>
            </a:extLst>
          </p:cNvPr>
          <p:cNvGrpSpPr/>
          <p:nvPr/>
        </p:nvGrpSpPr>
        <p:grpSpPr>
          <a:xfrm>
            <a:off x="8474466" y="1763810"/>
            <a:ext cx="3399046" cy="4550630"/>
            <a:chOff x="8775147" y="1777428"/>
            <a:chExt cx="3399046" cy="45506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65E6FB-673D-49AE-A85C-E7CAB9E5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75147" y="1780531"/>
              <a:ext cx="1623667" cy="1375414"/>
            </a:xfrm>
            <a:prstGeom prst="rect">
              <a:avLst/>
            </a:prstGeom>
          </p:spPr>
        </p:pic>
        <p:pic>
          <p:nvPicPr>
            <p:cNvPr id="22" name="내용 개체 틀 3">
              <a:extLst>
                <a:ext uri="{FF2B5EF4-FFF2-40B4-BE49-F238E27FC236}">
                  <a16:creationId xmlns:a16="http://schemas.microsoft.com/office/drawing/2014/main" id="{F42D6585-6A64-4885-AF26-33687CC9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 bwMode="auto">
            <a:xfrm>
              <a:off x="10585506" y="1777428"/>
              <a:ext cx="1588687" cy="137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A0A2A15-5FC4-4FF7-BEC7-3CDD0377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75147" y="3425896"/>
              <a:ext cx="1623658" cy="137541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11670A8-1412-49F4-8782-F58A8356B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50535" y="3422455"/>
              <a:ext cx="1623658" cy="137885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D828ED7-2514-4828-B0D3-0751C2E8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5147" y="4952644"/>
              <a:ext cx="1623658" cy="137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35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DF0FD-71CC-4AA5-BA8F-F0FCA434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Recognition System [FROSS17]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787A2-0A5C-4D56-BCB5-5920A3FA9D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4841504" cy="4937760"/>
          </a:xfrm>
        </p:spPr>
        <p:txBody>
          <a:bodyPr/>
          <a:lstStyle/>
          <a:p>
            <a:r>
              <a:rPr lang="ko-KR" altLang="en-US" sz="1800" dirty="0"/>
              <a:t>안면 인식이란 디지털 이미지를 통해 각 사람을 자동으로 식별하는 컴퓨터 지원 응용 프로그램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HOG </a:t>
            </a:r>
            <a:r>
              <a:rPr lang="ko-KR" altLang="en-US" sz="1800" dirty="0"/>
              <a:t>알고리즘을 사용해 사진을 인코딩 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얼굴에 존재하는 </a:t>
            </a:r>
            <a:r>
              <a:rPr lang="en-US" altLang="ko-KR" sz="1800" dirty="0"/>
              <a:t>68</a:t>
            </a:r>
            <a:r>
              <a:rPr lang="ko-KR" altLang="en-US" sz="1800" dirty="0"/>
              <a:t>개의 </a:t>
            </a:r>
            <a:r>
              <a:rPr lang="ko-KR" altLang="en-US" sz="1800" i="1" dirty="0"/>
              <a:t>랜드마크</a:t>
            </a:r>
            <a:r>
              <a:rPr lang="en-US" altLang="ko-KR" sz="1800" i="1" dirty="0"/>
              <a:t>(landmarks)</a:t>
            </a:r>
            <a:r>
              <a:rPr lang="ko-KR" altLang="en-US" sz="1800" dirty="0"/>
              <a:t> 포인트 생성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특징들을 측정하는 방법을 학습한 모델을 통해 </a:t>
            </a:r>
            <a:r>
              <a:rPr lang="en-US" altLang="ko-KR" sz="1800" dirty="0"/>
              <a:t>128</a:t>
            </a:r>
            <a:r>
              <a:rPr lang="ko-KR" altLang="en-US" sz="1800" dirty="0"/>
              <a:t>개의 측정값 저장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과거에 측정해 놓은 얼굴에 대해</a:t>
            </a:r>
            <a:r>
              <a:rPr lang="en-US" altLang="ko-KR" sz="1800" dirty="0"/>
              <a:t>, </a:t>
            </a:r>
            <a:r>
              <a:rPr lang="ko-KR" altLang="en-US" sz="1800" dirty="0"/>
              <a:t>이 얼굴의 측정값에 가장 가까운 사람이 누구인지 판단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37D7B-554D-477C-9F15-0F872669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02" y="1428422"/>
            <a:ext cx="1805553" cy="1718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3C57AF-D925-4B7C-9E74-E3EE9A1E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25" y="3852909"/>
            <a:ext cx="5815400" cy="162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05B9F-92F8-4794-AD2F-F25460C35362}"/>
              </a:ext>
            </a:extLst>
          </p:cNvPr>
          <p:cNvSpPr txBox="1"/>
          <p:nvPr/>
        </p:nvSpPr>
        <p:spPr>
          <a:xfrm>
            <a:off x="7559225" y="5610158"/>
            <a:ext cx="392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https://medium.com/@ageitgey/machine-learning-is-fun-part-4-modern-face-recognition-with-deep-learning-c3cffc121d78</a:t>
            </a:r>
            <a:endParaRPr lang="ko-KR" altLang="en-US" sz="1000" dirty="0"/>
          </a:p>
        </p:txBody>
      </p:sp>
      <p:pic>
        <p:nvPicPr>
          <p:cNvPr id="2050" name="Picture 2" descr="https://cdn-images-1.medium.com/max/900/1*HtgQZ4guaIo8wflbsR1MLw.png">
            <a:extLst>
              <a:ext uri="{FF2B5EF4-FFF2-40B4-BE49-F238E27FC236}">
                <a16:creationId xmlns:a16="http://schemas.microsoft.com/office/drawing/2014/main" id="{9D66F115-C2C0-461C-B005-8CB34B67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53" y="1218055"/>
            <a:ext cx="3530031" cy="21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9CA967-23D0-41BF-B334-E69D2E205B0E}"/>
              </a:ext>
            </a:extLst>
          </p:cNvPr>
          <p:cNvSpPr txBox="1"/>
          <p:nvPr/>
        </p:nvSpPr>
        <p:spPr>
          <a:xfrm>
            <a:off x="6530833" y="3429000"/>
            <a:ext cx="22136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HOG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86651-E1F5-4A68-9898-D6EC48955792}"/>
              </a:ext>
            </a:extLst>
          </p:cNvPr>
          <p:cNvSpPr txBox="1"/>
          <p:nvPr/>
        </p:nvSpPr>
        <p:spPr>
          <a:xfrm>
            <a:off x="9445839" y="3405916"/>
            <a:ext cx="27461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Face Landmark Algorithm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311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E4E55-6EC4-4126-AD51-777B9C61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0635A-24F1-4B3E-AC9F-AF5E00B497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400" dirty="0"/>
              <a:t>Task Offloading </a:t>
            </a:r>
            <a:r>
              <a:rPr lang="ko-KR" altLang="en-US" sz="2400" dirty="0"/>
              <a:t>및 </a:t>
            </a:r>
            <a:r>
              <a:rPr lang="en-US" altLang="ko-KR" sz="2400"/>
              <a:t>Masking Outage</a:t>
            </a:r>
            <a:endParaRPr lang="en-US" altLang="ko-KR" sz="2400" dirty="0"/>
          </a:p>
          <a:p>
            <a:r>
              <a:rPr lang="en-US" altLang="ko-KR" sz="2400" dirty="0"/>
              <a:t>Privacy</a:t>
            </a:r>
          </a:p>
          <a:p>
            <a:r>
              <a:rPr lang="en-US" altLang="ko-KR" sz="2400" dirty="0"/>
              <a:t>Sensor Fusion</a:t>
            </a:r>
          </a:p>
        </p:txBody>
      </p:sp>
    </p:spTree>
    <p:extLst>
      <p:ext uri="{BB962C8B-B14F-4D97-AF65-F5344CB8AC3E}">
        <p14:creationId xmlns:p14="http://schemas.microsoft.com/office/powerpoint/2010/main" val="415126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E3AAD-A450-426D-BF17-2B44FA0C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Offloading &amp;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65601-3C80-4E49-B418-A0B00532A3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013960"/>
          </a:xfrm>
        </p:spPr>
        <p:txBody>
          <a:bodyPr/>
          <a:lstStyle/>
          <a:p>
            <a:r>
              <a:rPr lang="en-US" altLang="ko-KR" dirty="0"/>
              <a:t>Task Offloading</a:t>
            </a:r>
          </a:p>
          <a:p>
            <a:pPr lvl="1"/>
            <a:r>
              <a:rPr lang="en-US" altLang="ko-KR" dirty="0"/>
              <a:t>We adopted ‘Full Offloading’ technique</a:t>
            </a:r>
          </a:p>
          <a:p>
            <a:pPr lvl="1"/>
            <a:r>
              <a:rPr lang="en-US" altLang="ko-KR" dirty="0"/>
              <a:t>Push all task (Face Recognition, Object Detection ..) to Edge Server</a:t>
            </a:r>
          </a:p>
          <a:p>
            <a:pPr lvl="1"/>
            <a:r>
              <a:rPr lang="en-US" altLang="ko-KR" dirty="0"/>
              <a:t>Terminal Device (Raspberry Pi with Camera module) just send capturing data using RTMP technique, with no idea what data it is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Masking</a:t>
            </a:r>
          </a:p>
          <a:p>
            <a:pPr lvl="1"/>
            <a:r>
              <a:rPr lang="en-US" altLang="ko-KR" dirty="0"/>
              <a:t>Client communicate only with Edge Server after ‘</a:t>
            </a:r>
            <a:r>
              <a:rPr lang="en-US" altLang="ko-KR" spc="-150" dirty="0"/>
              <a:t>entrance’ </a:t>
            </a:r>
          </a:p>
          <a:p>
            <a:pPr lvl="1"/>
            <a:r>
              <a:rPr lang="en-US" altLang="ko-KR" dirty="0"/>
              <a:t>So, even if Cloud Server breaks down services</a:t>
            </a:r>
            <a:r>
              <a:rPr lang="ko-KR" altLang="en-US" dirty="0"/>
              <a:t> </a:t>
            </a:r>
            <a:r>
              <a:rPr lang="en-US" altLang="ko-KR" dirty="0"/>
              <a:t>are still provided to who is already in the market</a:t>
            </a:r>
          </a:p>
          <a:p>
            <a:pPr lvl="1"/>
            <a:r>
              <a:rPr lang="en-US" altLang="ko-KR" dirty="0"/>
              <a:t>But, new customer can’t get into the market (Since All user database is in the Cloud Server-Data Center, can not verify user only within Edge Layer)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90F27-9EE8-4CC5-9405-C6C385A7B5FB}"/>
              </a:ext>
            </a:extLst>
          </p:cNvPr>
          <p:cNvSpPr txBox="1"/>
          <p:nvPr/>
        </p:nvSpPr>
        <p:spPr>
          <a:xfrm>
            <a:off x="9204960" y="5940028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 Client = User Application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E3AAD-A450-426D-BF17-2B44FA0C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Privacy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65601-3C80-4E49-B418-A0B00532A3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013960"/>
          </a:xfrm>
        </p:spPr>
        <p:txBody>
          <a:bodyPr/>
          <a:lstStyle/>
          <a:p>
            <a:r>
              <a:rPr lang="en-US" altLang="ko-KR" dirty="0"/>
              <a:t>Keeping Privacy Data in Local</a:t>
            </a:r>
          </a:p>
          <a:p>
            <a:pPr lvl="1"/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프로젝트에서는 영상을 저장할 때 </a:t>
            </a:r>
            <a:r>
              <a:rPr lang="en-US" altLang="ko-KR" dirty="0"/>
              <a:t>Edge Server </a:t>
            </a:r>
            <a:r>
              <a:rPr lang="ko-KR" altLang="en-US" dirty="0"/>
              <a:t>에서만 저장하고 </a:t>
            </a:r>
            <a:r>
              <a:rPr lang="en-US" altLang="ko-KR" dirty="0"/>
              <a:t>Cloud Sever </a:t>
            </a:r>
            <a:r>
              <a:rPr lang="ko-KR" altLang="en-US" dirty="0"/>
              <a:t>로는 보내지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Data Blurring</a:t>
            </a:r>
          </a:p>
          <a:p>
            <a:pPr lvl="1"/>
            <a:r>
              <a:rPr lang="en-US" altLang="ko-KR" dirty="0"/>
              <a:t>Edge Server</a:t>
            </a:r>
            <a:r>
              <a:rPr lang="ko-KR" altLang="en-US" dirty="0"/>
              <a:t> 에서 저장을 할 때 얼굴을 가려 저장하였다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90F27-9EE8-4CC5-9405-C6C385A7B5FB}"/>
              </a:ext>
            </a:extLst>
          </p:cNvPr>
          <p:cNvSpPr txBox="1"/>
          <p:nvPr/>
        </p:nvSpPr>
        <p:spPr>
          <a:xfrm>
            <a:off x="9204960" y="5940028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* Client = User Application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23" y="3482885"/>
            <a:ext cx="3264519" cy="273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0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545C3-67FA-42A8-A30E-E00CF75F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Sensor Fusion(1)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3F81C-7CE3-4CA8-8707-1732F8225A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Sensor Fusion</a:t>
            </a:r>
          </a:p>
          <a:p>
            <a:pPr lvl="1"/>
            <a:r>
              <a:rPr lang="ko-KR" altLang="en-US" dirty="0"/>
              <a:t>고객이 어떠한 상품을 집었는지 놓았는지 정확도를 높이기 위해 </a:t>
            </a:r>
            <a:r>
              <a:rPr lang="en-US" altLang="ko-KR" dirty="0"/>
              <a:t>Weight, Distance, Camera </a:t>
            </a:r>
            <a:r>
              <a:rPr lang="ko-KR" altLang="en-US" dirty="0"/>
              <a:t>센서를</a:t>
            </a:r>
            <a:r>
              <a:rPr lang="en-US" altLang="ko-KR" dirty="0"/>
              <a:t> Fusion</a:t>
            </a:r>
            <a:r>
              <a:rPr lang="ko-KR" altLang="en-US" dirty="0"/>
              <a:t>하여 결론 도출</a:t>
            </a:r>
            <a:endParaRPr lang="en-US" altLang="ko-KR" dirty="0"/>
          </a:p>
          <a:p>
            <a:pPr lvl="1"/>
            <a:r>
              <a:rPr lang="en-US" altLang="ko-KR" dirty="0"/>
              <a:t>Weight, Distance, Camera </a:t>
            </a:r>
            <a:r>
              <a:rPr lang="ko-KR" altLang="en-US" dirty="0"/>
              <a:t>센서 중 </a:t>
            </a:r>
            <a:r>
              <a:rPr lang="en-US" altLang="ko-KR" dirty="0"/>
              <a:t>2</a:t>
            </a:r>
            <a:r>
              <a:rPr lang="ko-KR" altLang="en-US" dirty="0"/>
              <a:t>가지 이상의 센서가 동일한 물건이라고 판단하였을 때 결론 도출</a:t>
            </a:r>
            <a:endParaRPr lang="en-US" altLang="ko-KR" dirty="0"/>
          </a:p>
          <a:p>
            <a:pPr lvl="1"/>
            <a:r>
              <a:rPr lang="ko-KR" altLang="en-US" dirty="0"/>
              <a:t>고객의 얼굴을 인식하고 있는 </a:t>
            </a:r>
            <a:r>
              <a:rPr lang="en-US" altLang="ko-KR" dirty="0"/>
              <a:t>Camera </a:t>
            </a:r>
            <a:r>
              <a:rPr lang="ko-KR" altLang="en-US" dirty="0"/>
              <a:t>센서와 </a:t>
            </a:r>
            <a:r>
              <a:rPr lang="en-US" altLang="ko-KR" dirty="0"/>
              <a:t>Sensor Fusion</a:t>
            </a:r>
            <a:r>
              <a:rPr lang="ko-KR" altLang="en-US" dirty="0"/>
              <a:t>으로 도출된 </a:t>
            </a:r>
            <a:r>
              <a:rPr lang="ko-KR" altLang="en-US" dirty="0" err="1"/>
              <a:t>물품을처리하여</a:t>
            </a:r>
            <a:r>
              <a:rPr lang="ko-KR" altLang="en-US" dirty="0"/>
              <a:t> 상품을 집은 고객 가상 장바구니에 업데이트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Exception Handling</a:t>
            </a:r>
          </a:p>
          <a:p>
            <a:pPr lvl="1"/>
            <a:r>
              <a:rPr lang="ko-KR" altLang="en-US" dirty="0"/>
              <a:t>일반적인 경우 고객은 </a:t>
            </a:r>
            <a:r>
              <a:rPr lang="ko-KR" altLang="en-US" dirty="0" err="1"/>
              <a:t>매대의</a:t>
            </a:r>
            <a:r>
              <a:rPr lang="ko-KR" altLang="en-US" dirty="0"/>
              <a:t> 상품을 맨 앞부터 집어가겠지만 예외 상황으로 뒤의 상품을 집어가거나 놓았을 경우에도 </a:t>
            </a:r>
            <a:r>
              <a:rPr lang="en-US" altLang="ko-KR" dirty="0"/>
              <a:t>Sensor Fusion</a:t>
            </a:r>
            <a:r>
              <a:rPr lang="ko-KR" altLang="en-US" dirty="0"/>
              <a:t>을 통하여 해결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397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Sensor Fusion(2)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Our Smoothing Filter</a:t>
            </a:r>
          </a:p>
          <a:p>
            <a:pPr lvl="1"/>
            <a:r>
              <a:rPr lang="en-US" altLang="ko-KR" dirty="0"/>
              <a:t>Weight, Distance </a:t>
            </a:r>
            <a:r>
              <a:rPr lang="ko-KR" altLang="en-US" dirty="0"/>
              <a:t>센서 값들이 불안정하여 가끔 비정상적으로 튈 때를 대비해 </a:t>
            </a:r>
            <a:r>
              <a:rPr lang="en-US" altLang="ko-KR" dirty="0"/>
              <a:t>Threshold (</a:t>
            </a:r>
            <a:r>
              <a:rPr lang="ko-KR" altLang="en-US" dirty="0" err="1"/>
              <a:t>임계치</a:t>
            </a:r>
            <a:r>
              <a:rPr lang="en-US" altLang="ko-KR" dirty="0"/>
              <a:t>) </a:t>
            </a:r>
            <a:r>
              <a:rPr lang="ko-KR" altLang="en-US" dirty="0"/>
              <a:t>값을 지정해두고 최근 </a:t>
            </a:r>
            <a:r>
              <a:rPr lang="en-US" altLang="ko-KR" dirty="0"/>
              <a:t>N</a:t>
            </a:r>
            <a:r>
              <a:rPr lang="ko-KR" altLang="en-US" dirty="0"/>
              <a:t>개의 평균과 계속 계산하여 </a:t>
            </a:r>
            <a:endParaRPr lang="en-US" altLang="ko-KR" dirty="0"/>
          </a:p>
          <a:p>
            <a:pPr marL="274638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</a:t>
            </a:r>
            <a:r>
              <a:rPr lang="en-US" altLang="ko-KR" dirty="0"/>
              <a:t>N</a:t>
            </a:r>
            <a:r>
              <a:rPr lang="ko-KR" altLang="en-US" dirty="0"/>
              <a:t>개의 평균과 </a:t>
            </a:r>
            <a:r>
              <a:rPr lang="en-US" altLang="ko-KR" dirty="0"/>
              <a:t>Threshold</a:t>
            </a:r>
            <a:r>
              <a:rPr lang="ko-KR" altLang="en-US" dirty="0"/>
              <a:t>값을 넘으면 튀었다고 판단하여 무시하고</a:t>
            </a:r>
            <a:endParaRPr lang="en-US" altLang="ko-KR" dirty="0"/>
          </a:p>
          <a:p>
            <a:pPr marL="274638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다시 측정 진행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76525" y="5664200"/>
            <a:ext cx="5880100" cy="62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 = [x1,x2…. </a:t>
            </a:r>
            <a:r>
              <a:rPr lang="en-US" altLang="ko-KR" dirty="0" err="1">
                <a:solidFill>
                  <a:schemeClr val="tx1"/>
                </a:solidFill>
              </a:rPr>
              <a:t>xn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 err="1">
                <a:solidFill>
                  <a:schemeClr val="tx1"/>
                </a:solidFill>
              </a:rPr>
              <a:t>센서값들이</a:t>
            </a:r>
            <a:r>
              <a:rPr lang="ko-KR" altLang="en-US" dirty="0">
                <a:solidFill>
                  <a:schemeClr val="tx1"/>
                </a:solidFill>
              </a:rPr>
              <a:t> 저장되는</a:t>
            </a:r>
            <a:r>
              <a:rPr lang="en-US" altLang="ko-KR" dirty="0">
                <a:solidFill>
                  <a:schemeClr val="tx1"/>
                </a:solidFill>
              </a:rPr>
              <a:t> 1xN </a:t>
            </a:r>
            <a:r>
              <a:rPr lang="ko-KR" altLang="en-US" dirty="0">
                <a:solidFill>
                  <a:schemeClr val="tx1"/>
                </a:solidFill>
              </a:rPr>
              <a:t>행렬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 = Threshold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68227" y="4679950"/>
            <a:ext cx="2054225" cy="771525"/>
            <a:chOff x="4302124" y="4551589"/>
            <a:chExt cx="2054225" cy="771525"/>
          </a:xfrm>
        </p:grpSpPr>
        <p:pic>
          <p:nvPicPr>
            <p:cNvPr id="1028" name="Picture 4" descr="C:\Users\305\Desktop\논문\최종\수식 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574" y="4786539"/>
              <a:ext cx="485775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305\Desktop\논문\최종\수식 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124" y="4551589"/>
              <a:ext cx="1504950" cy="77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98725" y="5638800"/>
            <a:ext cx="1209675" cy="62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(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502525" y="5575300"/>
            <a:ext cx="1209675" cy="62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24182" y="3721997"/>
            <a:ext cx="5029200" cy="62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정상적인 </a:t>
            </a:r>
            <a:r>
              <a:rPr lang="en-US" altLang="ko-KR" dirty="0">
                <a:solidFill>
                  <a:schemeClr val="tx1"/>
                </a:solidFill>
              </a:rPr>
              <a:t>Sensor</a:t>
            </a:r>
            <a:r>
              <a:rPr lang="ko-KR" altLang="en-US" dirty="0">
                <a:solidFill>
                  <a:schemeClr val="tx1"/>
                </a:solidFill>
              </a:rPr>
              <a:t>값 으로 판단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5214937" y="3944932"/>
            <a:ext cx="914400" cy="155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214937" y="4929186"/>
            <a:ext cx="914400" cy="1555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34975" y="4697367"/>
            <a:ext cx="5029200" cy="62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비정상적으로 </a:t>
            </a:r>
            <a:r>
              <a:rPr lang="en-US" altLang="ko-KR" dirty="0">
                <a:solidFill>
                  <a:schemeClr val="tx1"/>
                </a:solidFill>
              </a:rPr>
              <a:t>Sensor</a:t>
            </a:r>
            <a:r>
              <a:rPr lang="ko-KR" altLang="en-US" dirty="0">
                <a:solidFill>
                  <a:schemeClr val="tx1"/>
                </a:solidFill>
              </a:rPr>
              <a:t>값으로 판단하여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판단 무시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982436" y="3503047"/>
            <a:ext cx="3040016" cy="904875"/>
            <a:chOff x="1201783" y="3457800"/>
            <a:chExt cx="3040016" cy="904875"/>
          </a:xfrm>
        </p:grpSpPr>
        <p:pic>
          <p:nvPicPr>
            <p:cNvPr id="1026" name="Picture 2" descr="C:\Users\305\Desktop\논문\최종\수식 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099" y="3457800"/>
              <a:ext cx="2933700" cy="9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1201783" y="3603799"/>
              <a:ext cx="905691" cy="722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888127" y="3614210"/>
            <a:ext cx="0" cy="758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473177" y="3589824"/>
            <a:ext cx="0" cy="758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27310" y="4715891"/>
            <a:ext cx="0" cy="758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503651" y="4691505"/>
            <a:ext cx="0" cy="758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4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Sensor Fusion – UML Sequence Diagram</a:t>
            </a:r>
            <a:endParaRPr lang="ko-KR" altLang="en-US" dirty="0"/>
          </a:p>
        </p:txBody>
      </p:sp>
      <p:pic>
        <p:nvPicPr>
          <p:cNvPr id="2050" name="Picture 2" descr="C:\Users\305\Desktop\논문\최종\SensorFusion Sequ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2" y="1289049"/>
            <a:ext cx="7437438" cy="50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36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[IOT16] Edge Computing: Vision and Challenges </a:t>
            </a:r>
          </a:p>
          <a:p>
            <a:pPr lvl="1"/>
            <a:r>
              <a:rPr lang="en-US" altLang="ko-KR" sz="1800" dirty="0" err="1"/>
              <a:t>Weisong</a:t>
            </a:r>
            <a:r>
              <a:rPr lang="en-US" altLang="ko-KR" sz="1800" dirty="0"/>
              <a:t> Shi, Fellow, IEEE, </a:t>
            </a:r>
            <a:r>
              <a:rPr lang="en-US" altLang="ko-KR" sz="1800" dirty="0" err="1"/>
              <a:t>Jie</a:t>
            </a:r>
            <a:r>
              <a:rPr lang="en-US" altLang="ko-KR" sz="1800" dirty="0"/>
              <a:t> Cao, Student Member, IEEE, </a:t>
            </a:r>
            <a:r>
              <a:rPr lang="en-US" altLang="ko-KR" sz="1800" dirty="0" err="1"/>
              <a:t>Quan</a:t>
            </a:r>
            <a:r>
              <a:rPr lang="en-US" altLang="ko-KR" sz="1800" dirty="0"/>
              <a:t> Zhang, Student Member, IEEE, </a:t>
            </a:r>
            <a:r>
              <a:rPr lang="en-US" altLang="ko-KR" sz="1800" dirty="0" err="1"/>
              <a:t>Youhuizi</a:t>
            </a:r>
            <a:r>
              <a:rPr lang="en-US" altLang="ko-KR" sz="1800" dirty="0"/>
              <a:t> Li, and </a:t>
            </a:r>
            <a:r>
              <a:rPr lang="en-US" altLang="ko-KR" sz="1800" dirty="0" err="1"/>
              <a:t>Lanyu</a:t>
            </a:r>
            <a:r>
              <a:rPr lang="en-US" altLang="ko-KR" sz="1800" dirty="0"/>
              <a:t> </a:t>
            </a:r>
            <a:r>
              <a:rPr lang="en-US" altLang="ko-KR" sz="1800" dirty="0" err="1"/>
              <a:t>Xu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IEEE INTERNET OF THINGS JOURNAL, VOL. 3, NO. 5, OCTOBER 2016</a:t>
            </a:r>
          </a:p>
          <a:p>
            <a:r>
              <a:rPr lang="en-US" altLang="ko-KR" sz="2000" i="1" dirty="0"/>
              <a:t>[FRCNN15] Faster</a:t>
            </a:r>
            <a:r>
              <a:rPr lang="en-US" altLang="ko-KR" sz="2000" dirty="0"/>
              <a:t> R-CNN: Towards Real-Time Object Detection with Region Proposal Networks</a:t>
            </a:r>
          </a:p>
          <a:p>
            <a:pPr lvl="1"/>
            <a:r>
              <a:rPr lang="en-US" altLang="ko-KR" sz="1700" dirty="0">
                <a:hlinkClick r:id="rId2"/>
              </a:rPr>
              <a:t>https://github.com/rbgirshick/py-faster-rcnn</a:t>
            </a:r>
            <a:endParaRPr lang="en-US" altLang="ko-KR" sz="1700" dirty="0"/>
          </a:p>
          <a:p>
            <a:r>
              <a:rPr lang="en-US" altLang="ko-KR" sz="2000" dirty="0"/>
              <a:t>[FROSS17] Open Source of Face Recognition</a:t>
            </a:r>
          </a:p>
          <a:p>
            <a:pPr lvl="1"/>
            <a:r>
              <a:rPr lang="en-US" altLang="ko-KR" sz="1800" dirty="0"/>
              <a:t>https://github.com/ageitgey/face_recognition</a:t>
            </a:r>
          </a:p>
          <a:p>
            <a:r>
              <a:rPr lang="en-US" altLang="ko-KR" sz="2000" dirty="0"/>
              <a:t>[MEC18] A Survey on the Edge Computing for the Internet of Things</a:t>
            </a:r>
          </a:p>
          <a:p>
            <a:pPr lvl="1"/>
            <a:r>
              <a:rPr lang="en-US" altLang="ko-KR" sz="1800" dirty="0"/>
              <a:t>WEI YU , FAN LIANG , XIAOFEI HE, WILLIAM GRANT HATCHER , CHAO LU , JIE LIN , AND XINYU YANG</a:t>
            </a:r>
          </a:p>
        </p:txBody>
      </p:sp>
    </p:spTree>
    <p:extLst>
      <p:ext uri="{BB962C8B-B14F-4D97-AF65-F5344CB8AC3E}">
        <p14:creationId xmlns:p14="http://schemas.microsoft.com/office/powerpoint/2010/main" val="109753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12CB-6D46-45A0-90AC-D6CD0D255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464FA-A196-48B0-AA4A-A0CA11ABE1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UML Deployment Diagram</a:t>
            </a:r>
          </a:p>
          <a:p>
            <a:r>
              <a:rPr lang="en-US" altLang="ko-KR" dirty="0"/>
              <a:t>UML Activity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72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07CB1-DB0C-40CB-A7F3-2461CC0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Deployment Diagram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B85E632-65EF-481E-89F3-7DF7B66813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3FFC6-447F-48AE-BD22-B2827EBD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23" y="1185335"/>
            <a:ext cx="7917077" cy="52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4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78E1E-97C0-4A53-B43C-EF212D1C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Activity Diagram (for Register)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9C4F6-41AC-43C7-8C54-D5A1B0C181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06717-600F-4D9F-BF43-85C33693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28" y="1219200"/>
            <a:ext cx="7125372" cy="53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3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07CB1-DB0C-40CB-A7F3-2461CC0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Activity Diagram (</a:t>
            </a:r>
            <a:r>
              <a:rPr lang="en-US" altLang="ko-KR" spc="-150" dirty="0"/>
              <a:t>for Entrance)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B85E632-65EF-481E-89F3-7DF7B66813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E9ADB9-D729-4046-B444-CF985879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11" y="1176867"/>
            <a:ext cx="7681911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F3AA8-9562-488D-966A-BC578E4D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Activity Diagram (</a:t>
            </a:r>
            <a:r>
              <a:rPr lang="en-US" altLang="ko-KR" spc="-150" dirty="0"/>
              <a:t>for Shopping)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8F648-4FE9-4FBE-8E36-7CBDD7EF48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0C335-5EF0-4A7E-A752-D66CC4C4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67" y="1191387"/>
            <a:ext cx="7704330" cy="51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4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6446-61A5-4551-A1ED-B41071F6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Activity Diagram (</a:t>
            </a:r>
            <a:r>
              <a:rPr lang="en-US" altLang="ko-KR" spc="-150" dirty="0"/>
              <a:t>for Purchase)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13320-EA46-4CD0-AC2C-1B750EFD95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305\Desktop\논문\최종\purchase 액티비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84" y="1374771"/>
            <a:ext cx="7992236" cy="463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00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제약사항 및 전제조건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전제조건</a:t>
            </a:r>
            <a:endParaRPr lang="en-US" altLang="ko-KR" dirty="0"/>
          </a:p>
          <a:p>
            <a:pPr lvl="1"/>
            <a:r>
              <a:rPr lang="ko-KR" altLang="en-US" dirty="0"/>
              <a:t>회원가입을 통하여 이미 마켓 </a:t>
            </a:r>
            <a:r>
              <a:rPr lang="en-US" altLang="ko-KR" dirty="0"/>
              <a:t>Edge</a:t>
            </a:r>
            <a:r>
              <a:rPr lang="ko-KR" altLang="en-US" dirty="0"/>
              <a:t>에는 고객들의 얼굴 사진이 들어가있다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제약사항</a:t>
            </a:r>
            <a:endParaRPr lang="en-US" altLang="ko-KR" dirty="0"/>
          </a:p>
          <a:p>
            <a:pPr lvl="1"/>
            <a:r>
              <a:rPr lang="ko-KR" altLang="en-US" dirty="0"/>
              <a:t>한 </a:t>
            </a:r>
            <a:r>
              <a:rPr lang="ko-KR" altLang="en-US" dirty="0" err="1"/>
              <a:t>매대당</a:t>
            </a:r>
            <a:r>
              <a:rPr lang="ko-KR" altLang="en-US" dirty="0"/>
              <a:t> 한 사람만 있어야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상품은 제자리에서 집고 놓아야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상품을 </a:t>
            </a:r>
            <a:r>
              <a:rPr lang="en-US" altLang="ko-KR" dirty="0"/>
              <a:t>1</a:t>
            </a:r>
            <a:r>
              <a:rPr lang="ko-KR" altLang="en-US" dirty="0"/>
              <a:t>개만 집고 놓아야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고객이 얼굴인식에 방해되는 물품을 착용하고 있으면 안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고객이 앞에 물건 말고 뒤에 물건을 집었을 경우 불가능하다</a:t>
            </a:r>
            <a:r>
              <a:rPr lang="en-US" altLang="ko-KR" dirty="0"/>
              <a:t>.   </a:t>
            </a:r>
          </a:p>
          <a:p>
            <a:pPr lvl="1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280160" y="4868091"/>
            <a:ext cx="7620000" cy="522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231085" y="4706981"/>
            <a:ext cx="896983" cy="374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471934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03017" y="5935282"/>
            <a:ext cx="513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https://www.youtube.com/watch?v=XOmQtkOHeqk</a:t>
            </a:r>
            <a:endParaRPr lang="ko-KR" altLang="en-US" dirty="0"/>
          </a:p>
        </p:txBody>
      </p:sp>
      <p:pic>
        <p:nvPicPr>
          <p:cNvPr id="2050" name="Picture 2" descr="C:\Users\305\Desktop\논문\최종\영상 설명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54" y="1513231"/>
            <a:ext cx="10379249" cy="392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0355" y="3478043"/>
            <a:ext cx="2603862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Object Detection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6927" y="3356123"/>
            <a:ext cx="2603862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Face Recognition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9578" y="4714660"/>
            <a:ext cx="2603862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QR Code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4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EB4E8-B879-42C1-92EC-0E5DC47B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Processes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593A-234F-475F-9F2A-35DB8A03D9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(a)~(b): Single Camera Environment</a:t>
            </a:r>
          </a:p>
          <a:p>
            <a:r>
              <a:rPr lang="en-US" altLang="ko-KR" dirty="0"/>
              <a:t>(a) : Face Recognition</a:t>
            </a:r>
          </a:p>
          <a:p>
            <a:pPr lvl="1"/>
            <a:r>
              <a:rPr lang="ko-KR" altLang="en-US" sz="2000" dirty="0"/>
              <a:t>사용자가 얼굴을 카메라에 비추고 응답을 받기까지의 시간</a:t>
            </a:r>
            <a:endParaRPr lang="en-US" altLang="ko-KR" sz="2000" dirty="0"/>
          </a:p>
          <a:p>
            <a:r>
              <a:rPr lang="en-US" altLang="ko-KR" dirty="0"/>
              <a:t>(b) : QR Code </a:t>
            </a:r>
            <a:r>
              <a:rPr lang="en-US" altLang="ko-KR" sz="2800" dirty="0"/>
              <a:t>Recognition</a:t>
            </a:r>
            <a:endParaRPr lang="en-US" altLang="ko-KR" dirty="0"/>
          </a:p>
          <a:p>
            <a:pPr lvl="1"/>
            <a:r>
              <a:rPr lang="ko-KR" altLang="en-US" sz="2000" dirty="0"/>
              <a:t>사용자가 </a:t>
            </a:r>
            <a:r>
              <a:rPr lang="en-US" altLang="ko-KR" sz="2000" dirty="0"/>
              <a:t>QR Code</a:t>
            </a:r>
            <a:r>
              <a:rPr lang="ko-KR" altLang="en-US" sz="2000" dirty="0"/>
              <a:t>를 카메라에 비추고 응답을 받기까지의 시간</a:t>
            </a:r>
            <a:endParaRPr lang="en-US" altLang="ko-KR" sz="2000" dirty="0"/>
          </a:p>
          <a:p>
            <a:r>
              <a:rPr lang="en-US" altLang="ko-KR" dirty="0"/>
              <a:t>(c) : Sensor Fusion</a:t>
            </a:r>
          </a:p>
          <a:p>
            <a:pPr lvl="1"/>
            <a:r>
              <a:rPr lang="ko-KR" altLang="en-US" sz="2000" dirty="0"/>
              <a:t>사용자가 물건을 집고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 식별 없이</a:t>
            </a:r>
            <a:r>
              <a:rPr lang="en-US" altLang="ko-KR" sz="2000" dirty="0"/>
              <a:t>)</a:t>
            </a:r>
            <a:r>
              <a:rPr lang="ko-KR" altLang="en-US" sz="2000" dirty="0"/>
              <a:t>집었다는 사실을 확인 하기까지의 시간 </a:t>
            </a:r>
            <a:endParaRPr lang="en-US" altLang="ko-KR" sz="2000" dirty="0"/>
          </a:p>
          <a:p>
            <a:r>
              <a:rPr lang="en-US" altLang="ko-KR" dirty="0"/>
              <a:t>(d) : Entire Service (Visualize Virtual Basket Update)</a:t>
            </a:r>
          </a:p>
          <a:p>
            <a:pPr lvl="1"/>
            <a:r>
              <a:rPr lang="ko-KR" altLang="en-US" sz="2000" dirty="0"/>
              <a:t>사용자가 물건을 집고 이를 확인 하기까지의 시간</a:t>
            </a:r>
          </a:p>
        </p:txBody>
      </p:sp>
    </p:spTree>
    <p:extLst>
      <p:ext uri="{BB962C8B-B14F-4D97-AF65-F5344CB8AC3E}">
        <p14:creationId xmlns:p14="http://schemas.microsoft.com/office/powerpoint/2010/main" val="392538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Sequence Diagram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305\Desktop\논문\최종\edge cloud 비교 sequ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07" y="1472656"/>
            <a:ext cx="76104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1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561E9-3E92-408D-9675-31BF3833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D672C-59BE-4CD9-900D-5BBBC31554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400" dirty="0"/>
              <a:t>Scenario Preview</a:t>
            </a:r>
          </a:p>
          <a:p>
            <a:r>
              <a:rPr lang="ko-KR" altLang="en-US" sz="2400" dirty="0"/>
              <a:t>배경 기반 기술</a:t>
            </a:r>
            <a:endParaRPr lang="en-US" altLang="ko-KR" sz="2400" dirty="0"/>
          </a:p>
          <a:p>
            <a:pPr lvl="1"/>
            <a:r>
              <a:rPr lang="en-US" altLang="ko-KR" sz="2000" dirty="0"/>
              <a:t>Edge Computing</a:t>
            </a:r>
          </a:p>
          <a:p>
            <a:pPr lvl="1"/>
            <a:r>
              <a:rPr lang="en-US" altLang="ko-KR" sz="2000" dirty="0"/>
              <a:t>Computer Vision</a:t>
            </a:r>
          </a:p>
          <a:p>
            <a:r>
              <a:rPr lang="ko-KR" altLang="en-US" sz="2400" dirty="0"/>
              <a:t>주요기술</a:t>
            </a:r>
            <a:endParaRPr lang="en-US" altLang="ko-KR" sz="2400" dirty="0"/>
          </a:p>
          <a:p>
            <a:pPr lvl="1"/>
            <a:r>
              <a:rPr lang="en-US" altLang="ko-KR" sz="2100" dirty="0"/>
              <a:t>Task Offloading </a:t>
            </a:r>
            <a:r>
              <a:rPr lang="ko-KR" altLang="en-US" sz="2100" dirty="0"/>
              <a:t>및 </a:t>
            </a:r>
            <a:r>
              <a:rPr lang="en-US" altLang="ko-KR" sz="2100" dirty="0"/>
              <a:t>Masking</a:t>
            </a:r>
          </a:p>
          <a:p>
            <a:pPr lvl="1"/>
            <a:r>
              <a:rPr lang="en-US" altLang="ko-KR" sz="2100" dirty="0"/>
              <a:t>Sensor Fusion</a:t>
            </a:r>
          </a:p>
          <a:p>
            <a:r>
              <a:rPr lang="ko-KR" altLang="en-US" sz="2400" dirty="0"/>
              <a:t>시스템 설계</a:t>
            </a:r>
            <a:endParaRPr lang="en-US" altLang="ko-KR" sz="2400" dirty="0"/>
          </a:p>
          <a:p>
            <a:pPr lvl="1"/>
            <a:r>
              <a:rPr lang="en-US" altLang="ko-KR" sz="2000" dirty="0"/>
              <a:t>Deployment Diagram</a:t>
            </a:r>
          </a:p>
          <a:p>
            <a:pPr lvl="1"/>
            <a:r>
              <a:rPr lang="en-US" altLang="ko-KR" sz="2000" dirty="0"/>
              <a:t>Activity Diagram</a:t>
            </a:r>
          </a:p>
          <a:p>
            <a:r>
              <a:rPr lang="ko-KR" altLang="en-US" sz="2400" dirty="0"/>
              <a:t>시연</a:t>
            </a:r>
            <a:endParaRPr lang="en-US" altLang="ko-KR" sz="2400" dirty="0"/>
          </a:p>
          <a:p>
            <a:r>
              <a:rPr lang="ko-KR" altLang="en-US" sz="2400" dirty="0"/>
              <a:t>실험 결과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0225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305\Desktop\논문\최종\processing 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85920"/>
            <a:ext cx="4782797" cy="14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컴퓨터 사양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성능 측정 값</a:t>
            </a:r>
            <a:endParaRPr lang="en-US" altLang="ko-KR" sz="2000" dirty="0"/>
          </a:p>
          <a:p>
            <a:pPr lvl="1"/>
            <a:r>
              <a:rPr lang="en-US" altLang="ko-KR" sz="1700" dirty="0"/>
              <a:t>Terminal</a:t>
            </a:r>
            <a:r>
              <a:rPr lang="ko-KR" altLang="en-US" sz="1700" dirty="0"/>
              <a:t> </a:t>
            </a:r>
            <a:r>
              <a:rPr lang="en-US" altLang="ko-KR" sz="1700" dirty="0"/>
              <a:t>Device</a:t>
            </a:r>
            <a:r>
              <a:rPr lang="ko-KR" altLang="en-US" sz="1700" dirty="0"/>
              <a:t>에서 </a:t>
            </a:r>
            <a:r>
              <a:rPr lang="en-US" altLang="ko-KR" sz="1700" dirty="0"/>
              <a:t>Server</a:t>
            </a:r>
            <a:r>
              <a:rPr lang="ko-KR" altLang="en-US" sz="1700" dirty="0"/>
              <a:t>로 </a:t>
            </a:r>
            <a:r>
              <a:rPr lang="en-US" altLang="ko-KR" sz="1700" dirty="0"/>
              <a:t>Data</a:t>
            </a:r>
            <a:r>
              <a:rPr lang="ko-KR" altLang="en-US" sz="1700" dirty="0"/>
              <a:t>가 전송되는 시간을 </a:t>
            </a:r>
            <a:r>
              <a:rPr lang="en-US" altLang="ko-KR" sz="1700" dirty="0"/>
              <a:t>Tc1, Tc2 </a:t>
            </a:r>
            <a:r>
              <a:rPr lang="ko-KR" altLang="en-US" sz="1700" dirty="0"/>
              <a:t>라고 함</a:t>
            </a:r>
            <a:endParaRPr lang="en-US" altLang="ko-KR" sz="1700" dirty="0"/>
          </a:p>
          <a:p>
            <a:pPr lvl="1"/>
            <a:r>
              <a:rPr lang="ko-KR" altLang="en-US" sz="1700" dirty="0"/>
              <a:t>수신 받은 </a:t>
            </a:r>
            <a:r>
              <a:rPr lang="en-US" altLang="ko-KR" sz="1700" dirty="0"/>
              <a:t>Data</a:t>
            </a:r>
            <a:r>
              <a:rPr lang="ko-KR" altLang="en-US" sz="1700" dirty="0"/>
              <a:t>로 </a:t>
            </a:r>
            <a:r>
              <a:rPr lang="en-US" altLang="ko-KR" sz="1700" dirty="0"/>
              <a:t>Server</a:t>
            </a:r>
            <a:r>
              <a:rPr lang="ko-KR" altLang="en-US" sz="1700" dirty="0"/>
              <a:t>에서 처리하는 시간을 </a:t>
            </a:r>
            <a:r>
              <a:rPr lang="en-US" altLang="ko-KR" sz="1700" dirty="0" err="1"/>
              <a:t>Tp</a:t>
            </a:r>
            <a:r>
              <a:rPr lang="en-US" altLang="ko-KR" sz="1700" dirty="0"/>
              <a:t> </a:t>
            </a:r>
            <a:r>
              <a:rPr lang="ko-KR" altLang="en-US" sz="1700" dirty="0"/>
              <a:t>로 함</a:t>
            </a:r>
            <a:endParaRPr lang="en-US" altLang="ko-KR" sz="1700" dirty="0"/>
          </a:p>
          <a:p>
            <a:pPr lvl="1"/>
            <a:r>
              <a:rPr lang="ko-KR" altLang="en-US" sz="1700" dirty="0"/>
              <a:t>즉</a:t>
            </a:r>
            <a:r>
              <a:rPr lang="en-US" altLang="ko-KR" sz="1700" dirty="0"/>
              <a:t> </a:t>
            </a:r>
            <a:r>
              <a:rPr lang="ko-KR" altLang="en-US" sz="1700" dirty="0"/>
              <a:t>총 서비스 시간</a:t>
            </a:r>
            <a:r>
              <a:rPr lang="en-US" altLang="ko-KR" sz="1700" dirty="0"/>
              <a:t>(</a:t>
            </a:r>
            <a:r>
              <a:rPr lang="ko-KR" altLang="en-US" sz="1700" dirty="0"/>
              <a:t>측정시간</a:t>
            </a:r>
            <a:r>
              <a:rPr lang="en-US" altLang="ko-KR" sz="1700" dirty="0"/>
              <a:t>)</a:t>
            </a:r>
            <a:r>
              <a:rPr lang="ko-KR" altLang="en-US" sz="1700" dirty="0"/>
              <a:t>  </a:t>
            </a:r>
            <a:r>
              <a:rPr lang="en-US" altLang="ko-KR" sz="1700" dirty="0"/>
              <a:t>T =  Tc1 + Tc2 + </a:t>
            </a:r>
            <a:r>
              <a:rPr lang="en-US" altLang="ko-KR" sz="1700" dirty="0" err="1"/>
              <a:t>Tp</a:t>
            </a:r>
            <a:r>
              <a:rPr lang="en-US" altLang="ko-KR" sz="1700" dirty="0"/>
              <a:t> = 2 * Tc1 +</a:t>
            </a:r>
            <a:r>
              <a:rPr lang="en-US" altLang="ko-KR" sz="1700" dirty="0" err="1"/>
              <a:t>Tp</a:t>
            </a:r>
            <a:r>
              <a:rPr lang="en-US" altLang="ko-KR" sz="1700" dirty="0"/>
              <a:t> </a:t>
            </a:r>
          </a:p>
          <a:p>
            <a:pPr lvl="1"/>
            <a:r>
              <a:rPr lang="en-US" altLang="ko-KR" sz="1700" dirty="0"/>
              <a:t>Tc = (</a:t>
            </a:r>
            <a:r>
              <a:rPr lang="ko-KR" altLang="en-US" sz="1700" dirty="0"/>
              <a:t>측정시간</a:t>
            </a:r>
            <a:r>
              <a:rPr lang="en-US" altLang="ko-KR" sz="1700" dirty="0"/>
              <a:t> – </a:t>
            </a:r>
            <a:r>
              <a:rPr lang="en-US" altLang="ko-KR" sz="1700" dirty="0" err="1"/>
              <a:t>Tp</a:t>
            </a:r>
            <a:r>
              <a:rPr lang="en-US" altLang="ko-KR" sz="1700" dirty="0"/>
              <a:t>) / 2 </a:t>
            </a:r>
            <a:r>
              <a:rPr lang="ko-KR" altLang="en-US" sz="1700" dirty="0"/>
              <a:t>로 결론을 도출함</a:t>
            </a:r>
            <a:endParaRPr lang="en-US" altLang="ko-KR" sz="1700" dirty="0"/>
          </a:p>
          <a:p>
            <a:pPr lvl="1"/>
            <a:r>
              <a:rPr lang="ko-KR" altLang="en-US" sz="1700" dirty="0"/>
              <a:t>각 환경 별 </a:t>
            </a:r>
            <a:r>
              <a:rPr lang="en-US" altLang="ko-KR" sz="1700" dirty="0" err="1"/>
              <a:t>Tp</a:t>
            </a:r>
            <a:r>
              <a:rPr lang="ko-KR" altLang="en-US" sz="1700" dirty="0"/>
              <a:t>는 오른쪽표과 같다</a:t>
            </a:r>
            <a:r>
              <a:rPr lang="en-US" altLang="ko-KR" sz="1700" dirty="0"/>
              <a:t>.</a:t>
            </a:r>
          </a:p>
          <a:p>
            <a:pPr lvl="1"/>
            <a:endParaRPr lang="en-US" altLang="ko-KR" sz="1700" dirty="0"/>
          </a:p>
          <a:p>
            <a:pPr lvl="1"/>
            <a:endParaRPr lang="en-US" altLang="ko-KR" sz="17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8C3135-584C-4EDB-AA6C-6064CB9E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77" y="1559215"/>
            <a:ext cx="6202422" cy="22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8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35F77DB-BD48-4057-AB79-6863B75F2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12" y="1217578"/>
            <a:ext cx="5916925" cy="2279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3C2038-24D2-47CB-9AFE-80CECC23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7" y="1302906"/>
            <a:ext cx="5518275" cy="21628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91B2B5-B304-4B6D-8DEC-8DF1A214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CDF</a:t>
            </a:r>
            <a:r>
              <a:rPr lang="ko-KR" altLang="en-US" dirty="0"/>
              <a:t> </a:t>
            </a:r>
            <a:r>
              <a:rPr lang="en-US" altLang="ko-KR" dirty="0"/>
              <a:t>Plots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8CEC20-D9A6-4012-B48C-8D49341F5B6C}"/>
              </a:ext>
            </a:extLst>
          </p:cNvPr>
          <p:cNvSpPr/>
          <p:nvPr/>
        </p:nvSpPr>
        <p:spPr>
          <a:xfrm>
            <a:off x="2162640" y="3381825"/>
            <a:ext cx="1964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(a) : Face Recognition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B1740D-6C21-4937-8D24-1D645A8CBAFB}"/>
              </a:ext>
            </a:extLst>
          </p:cNvPr>
          <p:cNvSpPr/>
          <p:nvPr/>
        </p:nvSpPr>
        <p:spPr>
          <a:xfrm>
            <a:off x="7870190" y="3401991"/>
            <a:ext cx="18985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(b) : QR Recognition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0079C1-6418-450A-8BEF-FF4CC7371C19}"/>
              </a:ext>
            </a:extLst>
          </p:cNvPr>
          <p:cNvSpPr/>
          <p:nvPr/>
        </p:nvSpPr>
        <p:spPr>
          <a:xfrm>
            <a:off x="2162640" y="5948454"/>
            <a:ext cx="1711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(c) : Sensor Fusion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055292-B9F2-44C7-8755-D0A628FD4D63}"/>
              </a:ext>
            </a:extLst>
          </p:cNvPr>
          <p:cNvSpPr/>
          <p:nvPr/>
        </p:nvSpPr>
        <p:spPr>
          <a:xfrm>
            <a:off x="7870190" y="5963009"/>
            <a:ext cx="17723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(d) : Entire Service 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8C686B-585B-46BC-A65C-E0E58D53C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7" y="3684582"/>
            <a:ext cx="5817013" cy="2279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657165-8C3E-46E5-98B1-A450ED26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11" y="3684582"/>
            <a:ext cx="5916925" cy="2311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57795-6FC4-4B43-8616-E7A4083FA382}"/>
              </a:ext>
            </a:extLst>
          </p:cNvPr>
          <p:cNvSpPr txBox="1"/>
          <p:nvPr/>
        </p:nvSpPr>
        <p:spPr>
          <a:xfrm>
            <a:off x="8486918" y="727604"/>
            <a:ext cx="30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별 </a:t>
            </a:r>
            <a:r>
              <a:rPr lang="en-US" altLang="ko-KR" dirty="0"/>
              <a:t>100~150</a:t>
            </a:r>
            <a:r>
              <a:rPr lang="ko-KR" altLang="en-US" dirty="0"/>
              <a:t>회 실험 진행</a:t>
            </a:r>
          </a:p>
        </p:txBody>
      </p:sp>
    </p:spTree>
    <p:extLst>
      <p:ext uri="{BB962C8B-B14F-4D97-AF65-F5344CB8AC3E}">
        <p14:creationId xmlns:p14="http://schemas.microsoft.com/office/powerpoint/2010/main" val="92042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583102" y="2729543"/>
            <a:ext cx="3564643" cy="3431200"/>
          </a:xfrm>
          <a:prstGeom prst="roundRect">
            <a:avLst/>
          </a:prstGeom>
          <a:solidFill>
            <a:srgbClr val="DAEAEA"/>
          </a:solidFill>
          <a:ln>
            <a:solidFill>
              <a:srgbClr val="D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010FBE-2BB9-4724-9688-CC1206F6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87" y="119570"/>
            <a:ext cx="8227457" cy="990342"/>
          </a:xfrm>
        </p:spPr>
        <p:txBody>
          <a:bodyPr/>
          <a:lstStyle/>
          <a:p>
            <a:r>
              <a:rPr lang="en-US" altLang="ko-KR" sz="3200" dirty="0"/>
              <a:t>Scenario Preview</a:t>
            </a:r>
            <a:endParaRPr lang="ko-KR" altLang="en-US" sz="3200" dirty="0"/>
          </a:p>
        </p:txBody>
      </p:sp>
      <p:grpSp>
        <p:nvGrpSpPr>
          <p:cNvPr id="9" name="그룹 8"/>
          <p:cNvGrpSpPr/>
          <p:nvPr/>
        </p:nvGrpSpPr>
        <p:grpSpPr>
          <a:xfrm flipH="1">
            <a:off x="4748956" y="2853273"/>
            <a:ext cx="1221248" cy="1107050"/>
            <a:chOff x="489995" y="1311369"/>
            <a:chExt cx="1628755" cy="11073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5546168-8C93-495F-A83A-5D5D9D11545D}"/>
                </a:ext>
              </a:extLst>
            </p:cNvPr>
            <p:cNvGrpSpPr/>
            <p:nvPr/>
          </p:nvGrpSpPr>
          <p:grpSpPr>
            <a:xfrm flipH="1">
              <a:off x="601602" y="1870466"/>
              <a:ext cx="548241" cy="548241"/>
              <a:chOff x="3294543" y="2910701"/>
              <a:chExt cx="824194" cy="824194"/>
            </a:xfrm>
          </p:grpSpPr>
          <p:pic>
            <p:nvPicPr>
              <p:cNvPr id="37" name="Picture 2" descr="ì¹´ë©ë¼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94C70495-F39B-40AD-A90C-8174D1B8B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backgroundMark x1="86860" y1="61860" x2="86512" y2="56395"/>
                            <a14:backgroundMark x1="84651" y1="36977" x2="85930" y2="83372"/>
                            <a14:backgroundMark x1="82558" y1="59419" x2="67093" y2="61512"/>
                            <a14:backgroundMark x1="71279" y1="62209" x2="63721" y2="63023"/>
                            <a14:backgroundMark x1="71279" y1="57442" x2="72442" y2="60349"/>
                            <a14:backgroundMark x1="71047" y1="58953" x2="71163" y2="610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7609" flipH="1">
                <a:off x="3294543" y="2910701"/>
                <a:ext cx="824194" cy="824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9BA612E-07D0-49B7-8D8D-D349AD4A6950}"/>
                  </a:ext>
                </a:extLst>
              </p:cNvPr>
              <p:cNvSpPr/>
              <p:nvPr/>
            </p:nvSpPr>
            <p:spPr>
              <a:xfrm>
                <a:off x="3524115" y="3032657"/>
                <a:ext cx="324000" cy="5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9EFB400-3DAC-4C6A-82A9-198D3CA883D4}"/>
                  </a:ext>
                </a:extLst>
              </p:cNvPr>
              <p:cNvSpPr/>
              <p:nvPr/>
            </p:nvSpPr>
            <p:spPr>
              <a:xfrm rot="5400000">
                <a:off x="3611780" y="3081798"/>
                <a:ext cx="14400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B7AE896-7EDA-48F2-93F6-8C353F8C9D8B}"/>
                </a:ext>
              </a:extLst>
            </p:cNvPr>
            <p:cNvGrpSpPr/>
            <p:nvPr/>
          </p:nvGrpSpPr>
          <p:grpSpPr>
            <a:xfrm flipH="1">
              <a:off x="1041820" y="1863677"/>
              <a:ext cx="548241" cy="548241"/>
              <a:chOff x="3294543" y="2910701"/>
              <a:chExt cx="824194" cy="824194"/>
            </a:xfrm>
          </p:grpSpPr>
          <p:pic>
            <p:nvPicPr>
              <p:cNvPr id="46" name="Picture 2" descr="ì¹´ë©ë¼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8F4AFBF6-ECA8-4E0A-B59C-04BEB3EC2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backgroundMark x1="86860" y1="61860" x2="86512" y2="56395"/>
                            <a14:backgroundMark x1="84651" y1="36977" x2="85930" y2="83372"/>
                            <a14:backgroundMark x1="82558" y1="59419" x2="67093" y2="61512"/>
                            <a14:backgroundMark x1="71279" y1="62209" x2="63721" y2="63023"/>
                            <a14:backgroundMark x1="71279" y1="57442" x2="72442" y2="60349"/>
                            <a14:backgroundMark x1="71047" y1="58953" x2="71163" y2="610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7609" flipH="1">
                <a:off x="3294543" y="2910701"/>
                <a:ext cx="824194" cy="824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A7B2E1B-DC99-49C9-BC65-370A35A20990}"/>
                  </a:ext>
                </a:extLst>
              </p:cNvPr>
              <p:cNvSpPr/>
              <p:nvPr/>
            </p:nvSpPr>
            <p:spPr>
              <a:xfrm>
                <a:off x="3524115" y="3032657"/>
                <a:ext cx="324000" cy="5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373D697-0082-4879-BFE9-F534A969ECF8}"/>
                  </a:ext>
                </a:extLst>
              </p:cNvPr>
              <p:cNvSpPr/>
              <p:nvPr/>
            </p:nvSpPr>
            <p:spPr>
              <a:xfrm rot="5400000">
                <a:off x="3611780" y="3081798"/>
                <a:ext cx="14400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C51193D-C684-4D08-B719-99D07555E1D9}"/>
                </a:ext>
              </a:extLst>
            </p:cNvPr>
            <p:cNvGrpSpPr/>
            <p:nvPr/>
          </p:nvGrpSpPr>
          <p:grpSpPr>
            <a:xfrm flipH="1">
              <a:off x="1511173" y="1856887"/>
              <a:ext cx="548241" cy="548241"/>
              <a:chOff x="3294543" y="2910701"/>
              <a:chExt cx="824194" cy="824194"/>
            </a:xfrm>
          </p:grpSpPr>
          <p:pic>
            <p:nvPicPr>
              <p:cNvPr id="50" name="Picture 2" descr="ì¹´ë©ë¼ ìì´ì½ì ëí ì´ë¯¸ì§ ê²ìê²°ê³¼">
                <a:extLst>
                  <a:ext uri="{FF2B5EF4-FFF2-40B4-BE49-F238E27FC236}">
                    <a16:creationId xmlns:a16="http://schemas.microsoft.com/office/drawing/2014/main" id="{F956CC85-2061-4377-8889-400F3749E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backgroundMark x1="86860" y1="61860" x2="86512" y2="56395"/>
                            <a14:backgroundMark x1="84651" y1="36977" x2="85930" y2="83372"/>
                            <a14:backgroundMark x1="82558" y1="59419" x2="67093" y2="61512"/>
                            <a14:backgroundMark x1="71279" y1="62209" x2="63721" y2="63023"/>
                            <a14:backgroundMark x1="71279" y1="57442" x2="72442" y2="60349"/>
                            <a14:backgroundMark x1="71047" y1="58953" x2="71163" y2="610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7609" flipH="1">
                <a:off x="3294543" y="2910701"/>
                <a:ext cx="824194" cy="824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058614F-DA3F-4F55-AB69-AF429FCEA9EB}"/>
                  </a:ext>
                </a:extLst>
              </p:cNvPr>
              <p:cNvSpPr/>
              <p:nvPr/>
            </p:nvSpPr>
            <p:spPr>
              <a:xfrm>
                <a:off x="3524115" y="3032657"/>
                <a:ext cx="324000" cy="5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881341B-49FB-416F-A678-3FB8B602ECA6}"/>
                  </a:ext>
                </a:extLst>
              </p:cNvPr>
              <p:cNvSpPr/>
              <p:nvPr/>
            </p:nvSpPr>
            <p:spPr>
              <a:xfrm rot="5400000">
                <a:off x="3611780" y="3081798"/>
                <a:ext cx="14400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754F0-84F2-4738-92EC-D92D36EC706A}"/>
                </a:ext>
              </a:extLst>
            </p:cNvPr>
            <p:cNvSpPr txBox="1"/>
            <p:nvPr/>
          </p:nvSpPr>
          <p:spPr>
            <a:xfrm>
              <a:off x="489995" y="1311369"/>
              <a:ext cx="1628755" cy="25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Camera Sensor</a:t>
              </a:r>
              <a:endParaRPr lang="ko-KR" altLang="en-US" sz="105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857087" y="1598287"/>
            <a:ext cx="671525" cy="1883958"/>
            <a:chOff x="8294344" y="954491"/>
            <a:chExt cx="895600" cy="1884449"/>
          </a:xfrm>
        </p:grpSpPr>
        <p:pic>
          <p:nvPicPr>
            <p:cNvPr id="1034" name="Picture 10" descr="ë¹ë©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2F3657E2-0817-4308-A312-CBC2E51863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3" t="33706" r="7742" b="5579"/>
            <a:stretch/>
          </p:blipFill>
          <p:spPr bwMode="auto">
            <a:xfrm>
              <a:off x="8319726" y="1364903"/>
              <a:ext cx="563398" cy="147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3A2F6C-1E75-4A5D-8C37-63522CA1381E}"/>
                </a:ext>
              </a:extLst>
            </p:cNvPr>
            <p:cNvSpPr txBox="1"/>
            <p:nvPr/>
          </p:nvSpPr>
          <p:spPr>
            <a:xfrm>
              <a:off x="8294344" y="954491"/>
              <a:ext cx="895600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Cloud</a:t>
              </a:r>
              <a:endParaRPr lang="ko-KR" altLang="en-US" sz="105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155164" y="4174515"/>
            <a:ext cx="1725270" cy="754384"/>
            <a:chOff x="7842875" y="3266207"/>
            <a:chExt cx="2300959" cy="754580"/>
          </a:xfrm>
        </p:grpSpPr>
        <p:pic>
          <p:nvPicPr>
            <p:cNvPr id="1036" name="Picture 12" descr="ìë²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B6130374-A4B9-4681-93A2-96FAF6638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42875" y="3266207"/>
              <a:ext cx="754580" cy="75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8F6C586-33F1-4423-8ACF-0FBD1D42D569}"/>
                </a:ext>
              </a:extLst>
            </p:cNvPr>
            <p:cNvSpPr txBox="1"/>
            <p:nvPr/>
          </p:nvSpPr>
          <p:spPr>
            <a:xfrm>
              <a:off x="8515079" y="3619016"/>
              <a:ext cx="1628755" cy="25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Edge Device</a:t>
              </a:r>
              <a:endParaRPr lang="ko-KR" altLang="en-US" sz="1050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292535" y="4168354"/>
            <a:ext cx="620672" cy="674859"/>
            <a:chOff x="6770504" y="3746408"/>
            <a:chExt cx="1293502" cy="493402"/>
          </a:xfrm>
        </p:grpSpPr>
        <p:sp>
          <p:nvSpPr>
            <p:cNvPr id="12" name="오른쪽 화살표 11"/>
            <p:cNvSpPr/>
            <p:nvPr/>
          </p:nvSpPr>
          <p:spPr>
            <a:xfrm>
              <a:off x="6821430" y="4009381"/>
              <a:ext cx="1242576" cy="230429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2" name="오른쪽 화살표 51"/>
            <p:cNvSpPr/>
            <p:nvPr/>
          </p:nvSpPr>
          <p:spPr>
            <a:xfrm flipH="1">
              <a:off x="6770504" y="3746408"/>
              <a:ext cx="1242576" cy="230429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22" name="그룹 21"/>
          <p:cNvGrpSpPr/>
          <p:nvPr/>
        </p:nvGrpSpPr>
        <p:grpSpPr>
          <a:xfrm rot="958513">
            <a:off x="9232936" y="3481451"/>
            <a:ext cx="312253" cy="910408"/>
            <a:chOff x="8170461" y="2765539"/>
            <a:chExt cx="493132" cy="855721"/>
          </a:xfrm>
        </p:grpSpPr>
        <p:sp>
          <p:nvSpPr>
            <p:cNvPr id="56" name="오른쪽 화살표 55"/>
            <p:cNvSpPr/>
            <p:nvPr/>
          </p:nvSpPr>
          <p:spPr>
            <a:xfrm rot="7853649">
              <a:off x="8201580" y="3159247"/>
              <a:ext cx="613099" cy="310927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7" name="오른쪽 화살표 56"/>
            <p:cNvSpPr/>
            <p:nvPr/>
          </p:nvSpPr>
          <p:spPr>
            <a:xfrm rot="7853649" flipH="1">
              <a:off x="8019375" y="2916625"/>
              <a:ext cx="613099" cy="310927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690992" y="3844907"/>
            <a:ext cx="1008011" cy="1781693"/>
            <a:chOff x="263485" y="3970423"/>
            <a:chExt cx="1479194" cy="1884018"/>
          </a:xfrm>
        </p:grpSpPr>
        <p:grpSp>
          <p:nvGrpSpPr>
            <p:cNvPr id="6" name="그룹 5"/>
            <p:cNvGrpSpPr/>
            <p:nvPr/>
          </p:nvGrpSpPr>
          <p:grpSpPr>
            <a:xfrm flipH="1">
              <a:off x="263485" y="3970423"/>
              <a:ext cx="1316261" cy="1884018"/>
              <a:chOff x="2193253" y="3247782"/>
              <a:chExt cx="1904213" cy="3092328"/>
            </a:xfrm>
          </p:grpSpPr>
          <p:pic>
            <p:nvPicPr>
              <p:cNvPr id="1028" name="Picture 4" descr="ì¬ë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FB62F02A-9705-4E96-9458-00BAE5053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2656" l="9847" r="89716">
                            <a14:foregroundMark x1="39387" y1="91563" x2="39387" y2="91563"/>
                            <a14:foregroundMark x1="73523" y1="92344" x2="73523" y2="92344"/>
                            <a14:foregroundMark x1="40263" y1="92656" x2="40263" y2="92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9" t="15563" r="10764" b="3975"/>
              <a:stretch/>
            </p:blipFill>
            <p:spPr bwMode="auto">
              <a:xfrm>
                <a:off x="2600602" y="3794046"/>
                <a:ext cx="1496862" cy="254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45E2F8B-0B11-44B5-AAEC-B68D855C5E94}"/>
                  </a:ext>
                </a:extLst>
              </p:cNvPr>
              <p:cNvSpPr txBox="1"/>
              <p:nvPr/>
            </p:nvSpPr>
            <p:spPr>
              <a:xfrm>
                <a:off x="2193253" y="3247782"/>
                <a:ext cx="1904213" cy="400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/>
                  <a:t>Customer</a:t>
                </a:r>
                <a:endParaRPr lang="ko-KR" altLang="en-US" sz="900" dirty="0"/>
              </a:p>
            </p:txBody>
          </p:sp>
        </p:grpSp>
        <p:pic>
          <p:nvPicPr>
            <p:cNvPr id="1026" name="Picture 2" descr="ì¤ë§í¸í°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9778" r="88889">
                          <a14:foregroundMark x1="54667" y1="36889" x2="54667" y2="36889"/>
                          <a14:foregroundMark x1="44889" y1="66667" x2="44889" y2="32444"/>
                          <a14:foregroundMark x1="49333" y1="66222" x2="49333" y2="32889"/>
                          <a14:foregroundMark x1="32889" y1="24444" x2="54667" y2="70667"/>
                          <a14:foregroundMark x1="57778" y1="12000" x2="56444" y2="54222"/>
                          <a14:foregroundMark x1="32444" y1="12000" x2="54667" y2="27111"/>
                          <a14:foregroundMark x1="52889" y1="51556" x2="68000" y2="74667"/>
                          <a14:foregroundMark x1="59556" y1="47556" x2="76444" y2="74222"/>
                          <a14:foregroundMark x1="57333" y1="57333" x2="69333" y2="92444"/>
                          <a14:foregroundMark x1="25333" y1="51111" x2="25333" y2="73778"/>
                          <a14:foregroundMark x1="36889" y1="76000" x2="43556" y2="88889"/>
                          <a14:foregroundMark x1="45333" y1="75556" x2="50667" y2="88444"/>
                          <a14:foregroundMark x1="50667" y1="77778" x2="56444" y2="91556"/>
                          <a14:foregroundMark x1="40889" y1="89333" x2="53333" y2="95556"/>
                          <a14:foregroundMark x1="70667" y1="5778" x2="70667" y2="5778"/>
                          <a14:foregroundMark x1="76444" y1="3556" x2="76444" y2="3556"/>
                          <a14:foregroundMark x1="86222" y1="56889" x2="86222" y2="56889"/>
                          <a14:foregroundMark x1="12444" y1="64889" x2="12444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01" y="4508211"/>
              <a:ext cx="706678" cy="70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AutoShape 10" descr="turnstil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51366" y="-143531"/>
            <a:ext cx="22854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ko-KR" altLang="en-US" sz="1824"/>
          </a:p>
        </p:txBody>
      </p:sp>
      <p:sp>
        <p:nvSpPr>
          <p:cNvPr id="31" name="AutoShape 12" descr="turnstil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765636" y="8829"/>
            <a:ext cx="22854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ko-KR" altLang="en-US" sz="1824"/>
          </a:p>
        </p:txBody>
      </p:sp>
      <p:grpSp>
        <p:nvGrpSpPr>
          <p:cNvPr id="38" name="그룹 37"/>
          <p:cNvGrpSpPr/>
          <p:nvPr/>
        </p:nvGrpSpPr>
        <p:grpSpPr>
          <a:xfrm>
            <a:off x="6347288" y="3844905"/>
            <a:ext cx="689927" cy="1591524"/>
            <a:chOff x="6186928" y="3904285"/>
            <a:chExt cx="788025" cy="1413833"/>
          </a:xfrm>
        </p:grpSpPr>
        <p:grpSp>
          <p:nvGrpSpPr>
            <p:cNvPr id="79" name="그룹 78"/>
            <p:cNvGrpSpPr/>
            <p:nvPr/>
          </p:nvGrpSpPr>
          <p:grpSpPr>
            <a:xfrm flipH="1">
              <a:off x="6186928" y="3904285"/>
              <a:ext cx="788025" cy="1413833"/>
              <a:chOff x="665057" y="3831304"/>
              <a:chExt cx="1262741" cy="2489599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16688A3-BB93-499F-8976-4CB978DC1588}"/>
                  </a:ext>
                </a:extLst>
              </p:cNvPr>
              <p:cNvGrpSpPr/>
              <p:nvPr/>
            </p:nvGrpSpPr>
            <p:grpSpPr>
              <a:xfrm>
                <a:off x="794324" y="3831304"/>
                <a:ext cx="1133474" cy="2489599"/>
                <a:chOff x="609600" y="3604334"/>
                <a:chExt cx="1228725" cy="269881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F6892AC5-D1EC-4615-8D53-80B0F005B39B}"/>
                    </a:ext>
                  </a:extLst>
                </p:cNvPr>
                <p:cNvSpPr/>
                <p:nvPr/>
              </p:nvSpPr>
              <p:spPr>
                <a:xfrm>
                  <a:off x="609600" y="3604334"/>
                  <a:ext cx="136124" cy="2698812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0F85C971-F4E3-4B7F-A48A-BBB369EABFD5}"/>
                    </a:ext>
                  </a:extLst>
                </p:cNvPr>
                <p:cNvSpPr/>
                <p:nvPr/>
              </p:nvSpPr>
              <p:spPr>
                <a:xfrm>
                  <a:off x="609600" y="6161102"/>
                  <a:ext cx="1228725" cy="142043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0BA2FCDB-88E6-4693-AC7B-174C8BB47071}"/>
                    </a:ext>
                  </a:extLst>
                </p:cNvPr>
                <p:cNvSpPr/>
                <p:nvPr/>
              </p:nvSpPr>
              <p:spPr>
                <a:xfrm>
                  <a:off x="609600" y="5461246"/>
                  <a:ext cx="1228725" cy="142043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553B9F34-9C63-47F9-9088-CC53903E56E9}"/>
                    </a:ext>
                  </a:extLst>
                </p:cNvPr>
                <p:cNvSpPr/>
                <p:nvPr/>
              </p:nvSpPr>
              <p:spPr>
                <a:xfrm>
                  <a:off x="609600" y="4761389"/>
                  <a:ext cx="1228725" cy="142043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328DA12F-2F22-475D-A8E8-8407157B3D94}"/>
                    </a:ext>
                  </a:extLst>
                </p:cNvPr>
                <p:cNvSpPr/>
                <p:nvPr/>
              </p:nvSpPr>
              <p:spPr>
                <a:xfrm>
                  <a:off x="609600" y="4061532"/>
                  <a:ext cx="1228725" cy="142043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A30B591-A790-4FF6-BEE9-9A058622AEA0}"/>
                  </a:ext>
                </a:extLst>
              </p:cNvPr>
              <p:cNvSpPr/>
              <p:nvPr/>
            </p:nvSpPr>
            <p:spPr>
              <a:xfrm>
                <a:off x="665057" y="4140081"/>
                <a:ext cx="128354" cy="17849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D1207AA-A334-49C9-8271-4EDA28464F1E}"/>
                  </a:ext>
                </a:extLst>
              </p:cNvPr>
              <p:cNvSpPr/>
              <p:nvPr/>
            </p:nvSpPr>
            <p:spPr>
              <a:xfrm>
                <a:off x="665057" y="4794739"/>
                <a:ext cx="128354" cy="17849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DD57DB2-7AE2-4BB7-9A43-FDF40A8EAFF6}"/>
                  </a:ext>
                </a:extLst>
              </p:cNvPr>
              <p:cNvSpPr/>
              <p:nvPr/>
            </p:nvSpPr>
            <p:spPr>
              <a:xfrm>
                <a:off x="675535" y="5464074"/>
                <a:ext cx="128354" cy="17849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7D19648-5B6E-4274-A599-AAB9DD541E1D}"/>
                  </a:ext>
                </a:extLst>
              </p:cNvPr>
              <p:cNvSpPr/>
              <p:nvPr/>
            </p:nvSpPr>
            <p:spPr>
              <a:xfrm>
                <a:off x="665057" y="6073899"/>
                <a:ext cx="128354" cy="17849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6488153" y="4475913"/>
              <a:ext cx="104904" cy="76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1" name="타원 90"/>
            <p:cNvSpPr/>
            <p:nvPr/>
          </p:nvSpPr>
          <p:spPr>
            <a:xfrm>
              <a:off x="6488153" y="4107995"/>
              <a:ext cx="104904" cy="76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2" name="타원 91"/>
            <p:cNvSpPr/>
            <p:nvPr/>
          </p:nvSpPr>
          <p:spPr>
            <a:xfrm>
              <a:off x="6488153" y="4838820"/>
              <a:ext cx="104904" cy="76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5982" y="5204606"/>
              <a:ext cx="104904" cy="765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85532" y="1564194"/>
            <a:ext cx="2869044" cy="855417"/>
            <a:chOff x="82962" y="1585509"/>
            <a:chExt cx="3814672" cy="1170107"/>
          </a:xfrm>
        </p:grpSpPr>
        <p:sp>
          <p:nvSpPr>
            <p:cNvPr id="16" name="설명선 2 15"/>
            <p:cNvSpPr/>
            <p:nvPr/>
          </p:nvSpPr>
          <p:spPr>
            <a:xfrm>
              <a:off x="113197" y="1585509"/>
              <a:ext cx="3598075" cy="1170107"/>
            </a:xfrm>
            <a:prstGeom prst="borderCallout2">
              <a:avLst>
                <a:gd name="adj1" fmla="val 51770"/>
                <a:gd name="adj2" fmla="val 66"/>
                <a:gd name="adj3" fmla="val 149690"/>
                <a:gd name="adj4" fmla="val -10741"/>
                <a:gd name="adj5" fmla="val 260962"/>
                <a:gd name="adj6" fmla="val 435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50A2A8-0238-487A-A430-C001EAA0C214}"/>
                </a:ext>
              </a:extLst>
            </p:cNvPr>
            <p:cNvSpPr/>
            <p:nvPr/>
          </p:nvSpPr>
          <p:spPr>
            <a:xfrm>
              <a:off x="82962" y="1649978"/>
              <a:ext cx="3814672" cy="68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매장에 입장하여 물건을 들고 나옴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사용자가 들고 나온 물건이 구매됨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92644" y="4093633"/>
            <a:ext cx="1163131" cy="1602995"/>
            <a:chOff x="2056329" y="4275547"/>
            <a:chExt cx="1836938" cy="1784053"/>
          </a:xfrm>
        </p:grpSpPr>
        <p:grpSp>
          <p:nvGrpSpPr>
            <p:cNvPr id="33" name="그룹 32"/>
            <p:cNvGrpSpPr/>
            <p:nvPr/>
          </p:nvGrpSpPr>
          <p:grpSpPr>
            <a:xfrm>
              <a:off x="2236769" y="4275547"/>
              <a:ext cx="1656498" cy="1551037"/>
              <a:chOff x="1795549" y="4928237"/>
              <a:chExt cx="1604615" cy="1393364"/>
            </a:xfrm>
          </p:grpSpPr>
          <p:pic>
            <p:nvPicPr>
              <p:cNvPr id="27" name="Picture 8" descr="íìì½ë ì¤ìºë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>
                            <a14:foregroundMark x1="12329" y1="65652" x2="12329" y2="65652"/>
                            <a14:foregroundMark x1="20548" y1="66087" x2="20548" y2="66087"/>
                            <a14:foregroundMark x1="31050" y1="64348" x2="31050" y2="64348"/>
                            <a14:foregroundMark x1="35616" y1="71739" x2="8676" y2="7826"/>
                            <a14:foregroundMark x1="14612" y1="65652" x2="43836" y2="69130"/>
                            <a14:foregroundMark x1="16438" y1="71739" x2="49315" y2="71304"/>
                            <a14:foregroundMark x1="52511" y1="73913" x2="15525" y2="73478"/>
                            <a14:foregroundMark x1="20091" y1="75652" x2="63927" y2="76522"/>
                            <a14:foregroundMark x1="77626" y1="3043" x2="79909" y2="46522"/>
                            <a14:foregroundMark x1="69406" y1="11304" x2="65753" y2="50000"/>
                            <a14:foregroundMark x1="62557" y1="15217" x2="54795" y2="43478"/>
                            <a14:foregroundMark x1="64384" y1="16087" x2="40639" y2="52609"/>
                            <a14:foregroundMark x1="61644" y1="21304" x2="36986" y2="44348"/>
                            <a14:foregroundMark x1="49772" y1="26087" x2="39269" y2="41739"/>
                            <a14:foregroundMark x1="70776" y1="16087" x2="42466" y2="27826"/>
                            <a14:foregroundMark x1="42009" y1="17391" x2="42009" y2="15652"/>
                            <a14:foregroundMark x1="45662" y1="13478" x2="32877" y2="24348"/>
                            <a14:foregroundMark x1="57991" y1="12609" x2="55708" y2="20000"/>
                            <a14:foregroundMark x1="53425" y1="23043" x2="53425" y2="13913"/>
                            <a14:foregroundMark x1="55708" y1="10870" x2="23288" y2="20435"/>
                            <a14:foregroundMark x1="27854" y1="16957" x2="42466" y2="10870"/>
                            <a14:foregroundMark x1="53425" y1="8696" x2="36530" y2="11304"/>
                            <a14:foregroundMark x1="23288" y1="11739" x2="32420" y2="7826"/>
                            <a14:foregroundMark x1="47032" y1="6087" x2="47032" y2="6087"/>
                            <a14:foregroundMark x1="28767" y1="8696" x2="28767" y2="8696"/>
                            <a14:foregroundMark x1="41553" y1="8261" x2="32420" y2="11739"/>
                            <a14:foregroundMark x1="22831" y1="13043" x2="22831" y2="13043"/>
                            <a14:foregroundMark x1="16438" y1="11304" x2="14155" y2="10435"/>
                            <a14:foregroundMark x1="7763" y1="9130" x2="7763" y2="9130"/>
                            <a14:foregroundMark x1="3653" y1="6087" x2="64840" y2="3913"/>
                            <a14:foregroundMark x1="6849" y1="8696" x2="5479" y2="67826"/>
                            <a14:foregroundMark x1="21918" y1="15652" x2="30594" y2="54348"/>
                            <a14:foregroundMark x1="16438" y1="10870" x2="57991" y2="40435"/>
                            <a14:foregroundMark x1="46575" y1="4348" x2="73516" y2="7391"/>
                            <a14:foregroundMark x1="62100" y1="45217" x2="55708" y2="64348"/>
                            <a14:foregroundMark x1="61644" y1="35217" x2="29224" y2="60435"/>
                            <a14:foregroundMark x1="36986" y1="27826" x2="16438" y2="52609"/>
                            <a14:foregroundMark x1="34703" y1="21739" x2="27397" y2="34348"/>
                            <a14:foregroundMark x1="38356" y1="14348" x2="20548" y2="33478"/>
                            <a14:foregroundMark x1="34703" y1="17391" x2="49772" y2="30435"/>
                            <a14:foregroundMark x1="33790" y1="11304" x2="44749" y2="20435"/>
                            <a14:foregroundMark x1="44749" y1="9565" x2="39269" y2="23478"/>
                            <a14:foregroundMark x1="40183" y1="5217" x2="69863" y2="4348"/>
                            <a14:foregroundMark x1="11872" y1="73043" x2="17352" y2="19565"/>
                            <a14:foregroundMark x1="10502" y1="11739" x2="37900" y2="678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0038" y="4928237"/>
                <a:ext cx="570126" cy="521405"/>
              </a:xfrm>
              <a:prstGeom prst="corner">
                <a:avLst>
                  <a:gd name="adj1" fmla="val 0"/>
                  <a:gd name="adj2" fmla="val 10000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turnstile ic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571" b="80000" l="6923" r="97308">
                            <a14:foregroundMark x1="16538" y1="54286" x2="16538" y2="54286"/>
                            <a14:foregroundMark x1="46154" y1="40357" x2="46154" y2="40357"/>
                            <a14:foregroundMark x1="53462" y1="38571" x2="53462" y2="38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79"/>
              <a:stretch/>
            </p:blipFill>
            <p:spPr bwMode="auto">
              <a:xfrm>
                <a:off x="1795549" y="5079962"/>
                <a:ext cx="1295143" cy="1241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84754F0-84F2-4738-92EC-D92D36EC706A}"/>
                </a:ext>
              </a:extLst>
            </p:cNvPr>
            <p:cNvSpPr txBox="1"/>
            <p:nvPr/>
          </p:nvSpPr>
          <p:spPr>
            <a:xfrm flipH="1">
              <a:off x="2056329" y="5648552"/>
              <a:ext cx="1628756" cy="41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QR Code Scanner</a:t>
              </a:r>
              <a:endParaRPr lang="ko-KR" altLang="en-US" sz="9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856738" y="2444261"/>
            <a:ext cx="94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Market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99366" y="5477074"/>
            <a:ext cx="14176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Distance Sensor</a:t>
            </a:r>
          </a:p>
          <a:p>
            <a:pPr algn="ctr"/>
            <a:r>
              <a:rPr lang="en-US" altLang="ko-KR" sz="900" dirty="0"/>
              <a:t>&amp;</a:t>
            </a:r>
          </a:p>
          <a:p>
            <a:pPr algn="ctr"/>
            <a:r>
              <a:rPr lang="en-US" altLang="ko-KR" sz="900" dirty="0"/>
              <a:t>Weight Sensor 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3916948" y="5938142"/>
            <a:ext cx="2337598" cy="323836"/>
            <a:chOff x="-2023995" y="2403684"/>
            <a:chExt cx="1522404" cy="760341"/>
          </a:xfrm>
        </p:grpSpPr>
        <p:sp>
          <p:nvSpPr>
            <p:cNvPr id="113" name="설명선 2 112"/>
            <p:cNvSpPr/>
            <p:nvPr/>
          </p:nvSpPr>
          <p:spPr>
            <a:xfrm>
              <a:off x="-2023995" y="2403684"/>
              <a:ext cx="1522403" cy="760341"/>
            </a:xfrm>
            <a:prstGeom prst="borderCallout2">
              <a:avLst>
                <a:gd name="adj1" fmla="val -8559"/>
                <a:gd name="adj2" fmla="val 14448"/>
                <a:gd name="adj3" fmla="val -105189"/>
                <a:gd name="adj4" fmla="val 6230"/>
                <a:gd name="adj5" fmla="val -105813"/>
                <a:gd name="adj6" fmla="val -134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F50A2A8-0238-487A-A430-C001EAA0C214}"/>
                </a:ext>
              </a:extLst>
            </p:cNvPr>
            <p:cNvSpPr/>
            <p:nvPr/>
          </p:nvSpPr>
          <p:spPr>
            <a:xfrm>
              <a:off x="-2023994" y="2489672"/>
              <a:ext cx="1522403" cy="614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고객이 입장 시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QR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코드를 스캔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237937" y="5081967"/>
            <a:ext cx="3359065" cy="1229194"/>
            <a:chOff x="-2178496" y="911420"/>
            <a:chExt cx="4553369" cy="5134483"/>
          </a:xfrm>
        </p:grpSpPr>
        <p:sp>
          <p:nvSpPr>
            <p:cNvPr id="116" name="설명선 2 115"/>
            <p:cNvSpPr/>
            <p:nvPr/>
          </p:nvSpPr>
          <p:spPr>
            <a:xfrm>
              <a:off x="-2178496" y="911420"/>
              <a:ext cx="4553369" cy="4197483"/>
            </a:xfrm>
            <a:prstGeom prst="borderCallout2">
              <a:avLst>
                <a:gd name="adj1" fmla="val -650"/>
                <a:gd name="adj2" fmla="val 85477"/>
                <a:gd name="adj3" fmla="val -19877"/>
                <a:gd name="adj4" fmla="val 80479"/>
                <a:gd name="adj5" fmla="val -19933"/>
                <a:gd name="adj6" fmla="val 72421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F50A2A8-0238-487A-A430-C001EAA0C214}"/>
                </a:ext>
              </a:extLst>
            </p:cNvPr>
            <p:cNvSpPr/>
            <p:nvPr/>
          </p:nvSpPr>
          <p:spPr>
            <a:xfrm>
              <a:off x="-2151729" y="999854"/>
              <a:ext cx="4433898" cy="5046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어떤 사용자가 어떤 선반에 접근 하였는지 판단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무슨 상품인지 인식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71395" indent="-171395" algn="just">
                <a:buFont typeface="Arial" pitchFamily="34" charset="0"/>
                <a:buChar char="•"/>
              </a:pPr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가상 장바구니에 집은 물품을 추가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658" indent="-285658" algn="just">
                <a:buFont typeface="Arial" pitchFamily="34" charset="0"/>
                <a:buChar char="•"/>
              </a:pPr>
              <a:endPara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endPara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설명선 2 118"/>
          <p:cNvSpPr/>
          <p:nvPr/>
        </p:nvSpPr>
        <p:spPr>
          <a:xfrm>
            <a:off x="7510793" y="2067567"/>
            <a:ext cx="2292984" cy="1230793"/>
          </a:xfrm>
          <a:prstGeom prst="borderCallout2">
            <a:avLst>
              <a:gd name="adj1" fmla="val -769"/>
              <a:gd name="adj2" fmla="val 76516"/>
              <a:gd name="adj3" fmla="val -24532"/>
              <a:gd name="adj4" fmla="val 84540"/>
              <a:gd name="adj5" fmla="val -24387"/>
              <a:gd name="adj6" fmla="val 103202"/>
            </a:avLst>
          </a:prstGeom>
          <a:solidFill>
            <a:srgbClr val="B1F1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F50A2A8-0238-487A-A430-C001EAA0C214}"/>
              </a:ext>
            </a:extLst>
          </p:cNvPr>
          <p:cNvSpPr/>
          <p:nvPr/>
        </p:nvSpPr>
        <p:spPr>
          <a:xfrm>
            <a:off x="7528057" y="2310297"/>
            <a:ext cx="2292984" cy="76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395" indent="-171395">
              <a:buFont typeface="Arial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내역에 있는 상품과 연관된 상품을 추천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395" indent="-171395">
              <a:buFont typeface="Arial" pitchFamily="34" charset="0"/>
              <a:buChar char="•"/>
            </a:pP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66C61DB-3165-4F2A-B920-EC665FA47A58}"/>
              </a:ext>
            </a:extLst>
          </p:cNvPr>
          <p:cNvGrpSpPr/>
          <p:nvPr/>
        </p:nvGrpSpPr>
        <p:grpSpPr>
          <a:xfrm rot="1417376">
            <a:off x="6760091" y="2512734"/>
            <a:ext cx="413369" cy="1426101"/>
            <a:chOff x="8170461" y="2765539"/>
            <a:chExt cx="493132" cy="855721"/>
          </a:xfrm>
        </p:grpSpPr>
        <p:sp>
          <p:nvSpPr>
            <p:cNvPr id="90" name="오른쪽 화살표 55">
              <a:extLst>
                <a:ext uri="{FF2B5EF4-FFF2-40B4-BE49-F238E27FC236}">
                  <a16:creationId xmlns:a16="http://schemas.microsoft.com/office/drawing/2014/main" id="{CB373118-822F-4A95-9A40-67850AF622DB}"/>
                </a:ext>
              </a:extLst>
            </p:cNvPr>
            <p:cNvSpPr/>
            <p:nvPr/>
          </p:nvSpPr>
          <p:spPr>
            <a:xfrm rot="7853649">
              <a:off x="8201580" y="3159247"/>
              <a:ext cx="613099" cy="310927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4" name="오른쪽 화살표 56">
              <a:extLst>
                <a:ext uri="{FF2B5EF4-FFF2-40B4-BE49-F238E27FC236}">
                  <a16:creationId xmlns:a16="http://schemas.microsoft.com/office/drawing/2014/main" id="{95C3F131-E87C-4FBD-8022-6A4DF3304252}"/>
                </a:ext>
              </a:extLst>
            </p:cNvPr>
            <p:cNvSpPr/>
            <p:nvPr/>
          </p:nvSpPr>
          <p:spPr>
            <a:xfrm rot="7853649" flipH="1">
              <a:off x="8019375" y="2916625"/>
              <a:ext cx="613099" cy="310927"/>
            </a:xfrm>
            <a:prstGeom prst="rightArrow">
              <a:avLst/>
            </a:prstGeom>
            <a:solidFill>
              <a:srgbClr val="2B7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231A72F-D1F5-462B-82A8-5D389B153B31}"/>
              </a:ext>
            </a:extLst>
          </p:cNvPr>
          <p:cNvSpPr txBox="1"/>
          <p:nvPr/>
        </p:nvSpPr>
        <p:spPr>
          <a:xfrm flipH="1">
            <a:off x="1580108" y="5936532"/>
            <a:ext cx="20784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 – Terminal Device</a:t>
            </a:r>
            <a:endParaRPr lang="ko-KR" altLang="en-US" sz="900" b="1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AC091C7-987C-4077-BC6F-A02238295260}"/>
              </a:ext>
            </a:extLst>
          </p:cNvPr>
          <p:cNvGrpSpPr/>
          <p:nvPr/>
        </p:nvGrpSpPr>
        <p:grpSpPr>
          <a:xfrm>
            <a:off x="5129135" y="3841414"/>
            <a:ext cx="1008011" cy="1781693"/>
            <a:chOff x="263485" y="3970423"/>
            <a:chExt cx="1479194" cy="188401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95DE348-19F1-4B3D-A59C-9307EF776423}"/>
                </a:ext>
              </a:extLst>
            </p:cNvPr>
            <p:cNvGrpSpPr/>
            <p:nvPr/>
          </p:nvGrpSpPr>
          <p:grpSpPr>
            <a:xfrm flipH="1">
              <a:off x="263485" y="3970423"/>
              <a:ext cx="1316261" cy="1884018"/>
              <a:chOff x="2193253" y="3247782"/>
              <a:chExt cx="1904213" cy="3092328"/>
            </a:xfrm>
          </p:grpSpPr>
          <p:pic>
            <p:nvPicPr>
              <p:cNvPr id="104" name="Picture 4" descr="ì¬ë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9425DA0E-38DE-4F75-8ADF-E2FA3221CF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2656" l="9847" r="89716">
                            <a14:foregroundMark x1="39387" y1="91563" x2="39387" y2="91563"/>
                            <a14:foregroundMark x1="73523" y1="92344" x2="73523" y2="92344"/>
                            <a14:foregroundMark x1="40263" y1="92656" x2="40263" y2="92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9" t="15563" r="10764" b="3975"/>
              <a:stretch/>
            </p:blipFill>
            <p:spPr bwMode="auto">
              <a:xfrm>
                <a:off x="2600602" y="3794046"/>
                <a:ext cx="1496862" cy="2546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AA8BCDF-9E96-4468-A6B5-EF58923E2E11}"/>
                  </a:ext>
                </a:extLst>
              </p:cNvPr>
              <p:cNvSpPr txBox="1"/>
              <p:nvPr/>
            </p:nvSpPr>
            <p:spPr>
              <a:xfrm>
                <a:off x="2193253" y="3247782"/>
                <a:ext cx="1904213" cy="400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/>
                  <a:t>Customer</a:t>
                </a:r>
                <a:endParaRPr lang="ko-KR" altLang="en-US" sz="900" dirty="0"/>
              </a:p>
            </p:txBody>
          </p:sp>
        </p:grpSp>
        <p:pic>
          <p:nvPicPr>
            <p:cNvPr id="98" name="Picture 2" descr="ì¤ë§í¸í° ìì´ì½ì ëí ì´ë¯¸ì§ ê²ìê²°ê³¼">
              <a:extLst>
                <a:ext uri="{FF2B5EF4-FFF2-40B4-BE49-F238E27FC236}">
                  <a16:creationId xmlns:a16="http://schemas.microsoft.com/office/drawing/2014/main" id="{390611B1-FE61-470E-92F7-36D5ACCA0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9778" r="88889">
                          <a14:foregroundMark x1="54667" y1="36889" x2="54667" y2="36889"/>
                          <a14:foregroundMark x1="44889" y1="66667" x2="44889" y2="32444"/>
                          <a14:foregroundMark x1="49333" y1="66222" x2="49333" y2="32889"/>
                          <a14:foregroundMark x1="32889" y1="24444" x2="54667" y2="70667"/>
                          <a14:foregroundMark x1="57778" y1="12000" x2="56444" y2="54222"/>
                          <a14:foregroundMark x1="32444" y1="12000" x2="54667" y2="27111"/>
                          <a14:foregroundMark x1="52889" y1="51556" x2="68000" y2="74667"/>
                          <a14:foregroundMark x1="59556" y1="47556" x2="76444" y2="74222"/>
                          <a14:foregroundMark x1="57333" y1="57333" x2="69333" y2="92444"/>
                          <a14:foregroundMark x1="25333" y1="51111" x2="25333" y2="73778"/>
                          <a14:foregroundMark x1="36889" y1="76000" x2="43556" y2="88889"/>
                          <a14:foregroundMark x1="45333" y1="75556" x2="50667" y2="88444"/>
                          <a14:foregroundMark x1="50667" y1="77778" x2="56444" y2="91556"/>
                          <a14:foregroundMark x1="40889" y1="89333" x2="53333" y2="95556"/>
                          <a14:foregroundMark x1="70667" y1="5778" x2="70667" y2="5778"/>
                          <a14:foregroundMark x1="76444" y1="3556" x2="76444" y2="3556"/>
                          <a14:foregroundMark x1="86222" y1="56889" x2="86222" y2="56889"/>
                          <a14:foregroundMark x1="12444" y1="64889" x2="12444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01" y="4508211"/>
              <a:ext cx="706678" cy="70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315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10FBE-2BB9-4724-9688-CC1206F6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87" y="119570"/>
            <a:ext cx="8227457" cy="990342"/>
          </a:xfrm>
        </p:spPr>
        <p:txBody>
          <a:bodyPr/>
          <a:lstStyle/>
          <a:p>
            <a:r>
              <a:rPr lang="en-US" altLang="ko-KR" dirty="0"/>
              <a:t>HUFS GO </a:t>
            </a:r>
            <a:r>
              <a:rPr lang="ko-KR" altLang="en-US" dirty="0"/>
              <a:t>구성 및 역할 분담</a:t>
            </a:r>
            <a:endParaRPr lang="ko-KR" altLang="en-US" sz="3200" dirty="0"/>
          </a:p>
        </p:txBody>
      </p:sp>
      <p:sp>
        <p:nvSpPr>
          <p:cNvPr id="29" name="AutoShape 10" descr="turnstil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51366" y="-143531"/>
            <a:ext cx="22854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ko-KR" altLang="en-US" sz="1824"/>
          </a:p>
        </p:txBody>
      </p:sp>
      <p:sp>
        <p:nvSpPr>
          <p:cNvPr id="31" name="AutoShape 12" descr="turnstil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765636" y="8829"/>
            <a:ext cx="22854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ko-KR" altLang="en-US" sz="1824"/>
          </a:p>
        </p:txBody>
      </p:sp>
      <p:pic>
        <p:nvPicPr>
          <p:cNvPr id="5122" name="Picture 2" descr="C:\Users\305\Desktop\논문\최종\업무분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7" y="1309052"/>
            <a:ext cx="10810398" cy="482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05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E4E55-6EC4-4126-AD51-777B9C61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기반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0635A-24F1-4B3E-AC9F-AF5E00B497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Need for Edge Computing</a:t>
            </a:r>
          </a:p>
          <a:p>
            <a:r>
              <a:rPr lang="en-US" altLang="ko-KR" dirty="0"/>
              <a:t>What is Edge Computing</a:t>
            </a:r>
          </a:p>
          <a:p>
            <a:r>
              <a:rPr lang="en-US" altLang="ko-KR" dirty="0"/>
              <a:t>Advantages of Edge Computing on HUFS GO</a:t>
            </a:r>
          </a:p>
          <a:p>
            <a:r>
              <a:rPr lang="en-US" altLang="ko-KR" dirty="0"/>
              <a:t>Model Comparison and Analysis</a:t>
            </a:r>
          </a:p>
          <a:p>
            <a:r>
              <a:rPr lang="en-US" altLang="ko-KR" dirty="0"/>
              <a:t>Face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170748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Need for Edge Computing [IOT16]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AF9EE0E0-6AEE-4C76-9F8E-B396CE64CC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Push from Cloud Services (Competitive Technology)</a:t>
            </a:r>
          </a:p>
          <a:p>
            <a:pPr lvl="1"/>
            <a:r>
              <a:rPr lang="en-US" altLang="ko-KR" dirty="0"/>
              <a:t>development of data processing speed(On</a:t>
            </a:r>
            <a:r>
              <a:rPr lang="ko-KR" altLang="en-US" dirty="0"/>
              <a:t> </a:t>
            </a:r>
            <a:r>
              <a:rPr lang="en-US" altLang="ko-KR" dirty="0"/>
              <a:t>Device) &gt; bandwidth of the network</a:t>
            </a:r>
          </a:p>
          <a:p>
            <a:pPr lvl="1"/>
            <a:r>
              <a:rPr lang="en-US" altLang="ko-KR" dirty="0"/>
              <a:t>Change from data consumer to producer (ex. Smart home)</a:t>
            </a:r>
          </a:p>
          <a:p>
            <a:pPr lvl="1"/>
            <a:r>
              <a:rPr lang="en-US" altLang="ko-KR" dirty="0"/>
              <a:t>growing quantity of data generated at the Device =&gt; bottleneck for the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cloud computing paradigm </a:t>
            </a:r>
            <a:r>
              <a:rPr lang="en-US" altLang="ko-KR" dirty="0">
                <a:solidFill>
                  <a:schemeClr val="tx1"/>
                </a:solidFill>
              </a:rPr>
              <a:t> (ex. Autonomous vehicle) – requires real-time processing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marL="274638" lvl="1" indent="0">
              <a:buNone/>
            </a:pPr>
            <a:endParaRPr lang="en-US" altLang="ko-KR" dirty="0"/>
          </a:p>
          <a:p>
            <a:r>
              <a:rPr lang="en-US" altLang="ko-KR" dirty="0"/>
              <a:t>Pull from IoT</a:t>
            </a:r>
          </a:p>
          <a:p>
            <a:pPr lvl="1"/>
            <a:r>
              <a:rPr lang="en-US" altLang="ko-KR" dirty="0"/>
              <a:t>IoT Lead to huge unnecessary bandwidth</a:t>
            </a:r>
          </a:p>
          <a:p>
            <a:pPr lvl="1"/>
            <a:r>
              <a:rPr lang="en-US" altLang="ko-KR" dirty="0"/>
              <a:t>Privacy protection required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1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34A9-1310-4716-82D5-908A4400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Edge Computing ? [MEC18]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A05EC-210D-41B4-A182-6CF85E2B07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</a:p>
          <a:p>
            <a:pPr lvl="1"/>
            <a:r>
              <a:rPr lang="en-US" altLang="ko-KR" dirty="0"/>
              <a:t>“Edge” : </a:t>
            </a:r>
            <a:r>
              <a:rPr lang="en-US" altLang="ko-KR" dirty="0">
                <a:solidFill>
                  <a:srgbClr val="FF0000"/>
                </a:solidFill>
              </a:rPr>
              <a:t>computing and network resources</a:t>
            </a:r>
            <a:r>
              <a:rPr lang="en-US" altLang="ko-KR" dirty="0"/>
              <a:t> along the path between data sources and cloud data centers.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4D865-B444-4E8F-9BA5-CDCE832C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79" y="2749973"/>
            <a:ext cx="7020448" cy="356541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D430574-78CD-4D13-BC29-E23398E14CE1}"/>
              </a:ext>
            </a:extLst>
          </p:cNvPr>
          <p:cNvSpPr txBox="1">
            <a:spLocks/>
          </p:cNvSpPr>
          <p:nvPr/>
        </p:nvSpPr>
        <p:spPr bwMode="auto">
          <a:xfrm>
            <a:off x="609600" y="2867290"/>
            <a:ext cx="4458379" cy="303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latinLnBrk="1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547688" indent="-273050" algn="l" rtl="0" eaLnBrk="0" fontAlgn="base" latinLnBrk="1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맑은 고딕"/>
              </a:defRPr>
            </a:lvl2pPr>
            <a:lvl3pPr marL="822325" indent="-228600" algn="l" rtl="0" eaLnBrk="0" fontAlgn="base" latinLnBrk="1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096963" indent="-228600" algn="l" rtl="0" eaLnBrk="0" fontAlgn="base" latinLnBrk="1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1371600" indent="-228600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Layer Architecture of Edge Computing </a:t>
            </a:r>
          </a:p>
          <a:p>
            <a:pPr lvl="1"/>
            <a:r>
              <a:rPr lang="en-US" altLang="ko-KR" sz="1800" dirty="0"/>
              <a:t>IoT requires fast response rather than high computational capacity and large storage</a:t>
            </a:r>
          </a:p>
          <a:p>
            <a:pPr lvl="1"/>
            <a:r>
              <a:rPr lang="en-US" altLang="ko-KR" sz="2100" dirty="0"/>
              <a:t>Edge computing requires tolerable computational capacity , enough storage space</a:t>
            </a:r>
          </a:p>
        </p:txBody>
      </p:sp>
    </p:spTree>
    <p:extLst>
      <p:ext uri="{BB962C8B-B14F-4D97-AF65-F5344CB8AC3E}">
        <p14:creationId xmlns:p14="http://schemas.microsoft.com/office/powerpoint/2010/main" val="251256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8E888-F306-447F-A37B-0D9A5208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Edge Computing on HUFS GO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B75BF-0838-4965-9A5E-01C08106FF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Minimize response time of service</a:t>
            </a:r>
          </a:p>
          <a:p>
            <a:pPr lvl="1"/>
            <a:r>
              <a:rPr lang="en-US" altLang="ko-KR" dirty="0"/>
              <a:t>Since</a:t>
            </a:r>
            <a:r>
              <a:rPr lang="ko-KR" altLang="en-US" dirty="0"/>
              <a:t> </a:t>
            </a:r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</a:t>
            </a:r>
            <a:r>
              <a:rPr lang="en-US" altLang="ko-KR" dirty="0"/>
              <a:t>process</a:t>
            </a:r>
            <a:r>
              <a:rPr lang="ko-KR" altLang="en-US" dirty="0"/>
              <a:t> </a:t>
            </a:r>
            <a:r>
              <a:rPr lang="en-US" altLang="ko-KR" dirty="0"/>
              <a:t>all</a:t>
            </a:r>
            <a:r>
              <a:rPr lang="ko-KR" altLang="en-US" dirty="0"/>
              <a:t> </a:t>
            </a:r>
            <a:r>
              <a:rPr lang="en-US" altLang="ko-KR" dirty="0"/>
              <a:t>tasks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give</a:t>
            </a:r>
            <a:r>
              <a:rPr lang="ko-KR" altLang="en-US" dirty="0"/>
              <a:t> </a:t>
            </a: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client, client can get a quick response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Keep Privacy of client</a:t>
            </a:r>
          </a:p>
          <a:p>
            <a:pPr lvl="1"/>
            <a:r>
              <a:rPr lang="en-US" altLang="ko-KR" dirty="0"/>
              <a:t>All captured data(video data) is processed on the Edge, so customers do not have to worry about their private data going to the cloud</a:t>
            </a:r>
          </a:p>
          <a:p>
            <a:pPr lvl="1"/>
            <a:r>
              <a:rPr lang="en-US" altLang="ko-KR" dirty="0"/>
              <a:t>Blurring and saving the user's face image information to ensure the user's privacy</a:t>
            </a:r>
          </a:p>
          <a:p>
            <a:endParaRPr lang="en-US" altLang="ko-KR" dirty="0"/>
          </a:p>
          <a:p>
            <a:r>
              <a:rPr lang="en-US" altLang="ko-KR" dirty="0"/>
              <a:t>Masking cloud outages</a:t>
            </a:r>
          </a:p>
          <a:p>
            <a:pPr lvl="1"/>
            <a:r>
              <a:rPr lang="en-US" altLang="ko-KR" dirty="0"/>
              <a:t>Even if cloud server breaks down, customer can still  get service (shopping)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17846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1375</Words>
  <Application>Microsoft Office PowerPoint</Application>
  <PresentationFormat>와이드스크린</PresentationFormat>
  <Paragraphs>244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Palatino</vt:lpstr>
      <vt:lpstr>맑은 고딕</vt:lpstr>
      <vt:lpstr>Arial</vt:lpstr>
      <vt:lpstr>Bookman Old Style</vt:lpstr>
      <vt:lpstr>Gill Sans MT</vt:lpstr>
      <vt:lpstr>Helvetica</vt:lpstr>
      <vt:lpstr>Wingdings</vt:lpstr>
      <vt:lpstr>Wingdings 3</vt:lpstr>
      <vt:lpstr>Office 테마</vt:lpstr>
      <vt:lpstr>Origin</vt:lpstr>
      <vt:lpstr>엣지 컴퓨팅을 활용한 무인 마켓</vt:lpstr>
      <vt:lpstr>References</vt:lpstr>
      <vt:lpstr>Contents</vt:lpstr>
      <vt:lpstr>Scenario Preview</vt:lpstr>
      <vt:lpstr>HUFS GO 구성 및 역할 분담</vt:lpstr>
      <vt:lpstr>배경 기반 기술</vt:lpstr>
      <vt:lpstr>Need for Edge Computing [IOT16]</vt:lpstr>
      <vt:lpstr>What is Edge Computing ? [MEC18]</vt:lpstr>
      <vt:lpstr>Advantages of Edge Computing on HUFS GO</vt:lpstr>
      <vt:lpstr>Computer Vision - Model Comparison and Analysis (1) [FRCNN15]</vt:lpstr>
      <vt:lpstr>Model Comparison and Analysis (2)</vt:lpstr>
      <vt:lpstr>Model Comparison and Analysis (3)</vt:lpstr>
      <vt:lpstr>Face Recognition System [FROSS17]</vt:lpstr>
      <vt:lpstr>주요기술</vt:lpstr>
      <vt:lpstr>Task Offloading &amp; Masking</vt:lpstr>
      <vt:lpstr>Privacy</vt:lpstr>
      <vt:lpstr>Sensor Fusion(1)</vt:lpstr>
      <vt:lpstr>Sensor Fusion(2)</vt:lpstr>
      <vt:lpstr>Sensor Fusion – UML Sequence Diagram</vt:lpstr>
      <vt:lpstr>System Architecture</vt:lpstr>
      <vt:lpstr>UML Deployment Diagram </vt:lpstr>
      <vt:lpstr>UML Activity Diagram (for Register)</vt:lpstr>
      <vt:lpstr>UML Activity Diagram (for Entrance)</vt:lpstr>
      <vt:lpstr>UML Activity Diagram (for Shopping)</vt:lpstr>
      <vt:lpstr>UML Activity Diagram (for Purchase)</vt:lpstr>
      <vt:lpstr>시연 제약사항 및 전제조건</vt:lpstr>
      <vt:lpstr>시연 동영상</vt:lpstr>
      <vt:lpstr>Experiment Processes</vt:lpstr>
      <vt:lpstr>Experiment Sequence Diagram</vt:lpstr>
      <vt:lpstr>Experiment Environment</vt:lpstr>
      <vt:lpstr>Results of CDF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엣지 컴퓨팅을 활용한 무인 마켓</dc:title>
  <dc:creator>JiHoon 박</dc:creator>
  <cp:lastModifiedBy>박 JiHoon</cp:lastModifiedBy>
  <cp:revision>106</cp:revision>
  <cp:lastPrinted>2019-06-25T05:39:42Z</cp:lastPrinted>
  <dcterms:created xsi:type="dcterms:W3CDTF">2019-06-10T07:20:49Z</dcterms:created>
  <dcterms:modified xsi:type="dcterms:W3CDTF">2019-07-14T13:31:10Z</dcterms:modified>
</cp:coreProperties>
</file>